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x="18288000" cy="10287000"/>
  <p:notesSz cx="6858000" cy="9144000"/>
  <p:embeddedFontLst>
    <p:embeddedFont>
      <p:font typeface="Montserrat Heavy" panose="020B0604020202020204" charset="0"/>
      <p:regular r:id="rId26"/>
    </p:embeddedFont>
    <p:embeddedFont>
      <p:font typeface="Montserrat Semi-Bold" panose="020B0604020202020204" charset="0"/>
      <p:regular r:id="rId27"/>
    </p:embeddedFont>
    <p:embeddedFont>
      <p:font typeface="Montserrat Ultra-Bold" panose="020B0604020202020204" charset="0"/>
      <p:regular r:id="rId28"/>
    </p:embeddedFont>
    <p:embeddedFont>
      <p:font typeface="Palatino Linotype" panose="02040502050505030304" pitchFamily="18" charset="0"/>
      <p:regular r:id="rId29"/>
      <p:bold r:id="rId30"/>
      <p:italic r:id="rId31"/>
      <p:boldItalic r:id="rId32"/>
    </p:embeddedFont>
    <p:embeddedFont>
      <p:font typeface="Perpetua" panose="02020502060401020303" pitchFamily="18" charset="0"/>
      <p:regular r:id="rId33"/>
      <p:bold r:id="rId34"/>
      <p:italic r:id="rId35"/>
      <p:boldItalic r:id="rId36"/>
    </p:embeddedFont>
    <p:embeddedFont>
      <p:font typeface="Proxima Nova"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11E141-FC9B-44C4-B251-BDDFB319CA57}" v="3" dt="2024-12-20T19:20:02.1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648"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9.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8.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34.jpeg"/><Relationship Id="rId4" Type="http://schemas.openxmlformats.org/officeDocument/2006/relationships/image" Target="../media/image3.svg"/><Relationship Id="rId9" Type="http://schemas.openxmlformats.org/officeDocument/2006/relationships/image" Target="../media/image33.jpeg"/></Relationships>
</file>

<file path=ppt/slides/_rels/slide1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7.jpeg"/><Relationship Id="rId11" Type="http://schemas.openxmlformats.org/officeDocument/2006/relationships/image" Target="../media/image41.jpeg"/><Relationship Id="rId5" Type="http://schemas.openxmlformats.org/officeDocument/2006/relationships/image" Target="../media/image36.jpeg"/><Relationship Id="rId10" Type="http://schemas.openxmlformats.org/officeDocument/2006/relationships/image" Target="../media/image40.jpeg"/><Relationship Id="rId4" Type="http://schemas.openxmlformats.org/officeDocument/2006/relationships/image" Target="../media/image3.svg"/><Relationship Id="rId9" Type="http://schemas.openxmlformats.org/officeDocument/2006/relationships/image" Target="../media/image39.jpeg"/></Relationships>
</file>

<file path=ppt/slides/_rels/slide17.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42.jpeg"/><Relationship Id="rId7" Type="http://schemas.openxmlformats.org/officeDocument/2006/relationships/image" Target="../media/image8.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45.jpeg"/><Relationship Id="rId5" Type="http://schemas.openxmlformats.org/officeDocument/2006/relationships/image" Target="../media/image2.png"/><Relationship Id="rId10" Type="http://schemas.openxmlformats.org/officeDocument/2006/relationships/image" Target="../media/image44.jpeg"/><Relationship Id="rId4" Type="http://schemas.openxmlformats.org/officeDocument/2006/relationships/image" Target="../media/image43.jpeg"/><Relationship Id="rId9" Type="http://schemas.openxmlformats.org/officeDocument/2006/relationships/image" Target="../media/image41.jpeg"/></Relationships>
</file>

<file path=ppt/slides/_rels/slide18.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6.jpeg"/><Relationship Id="rId7" Type="http://schemas.openxmlformats.org/officeDocument/2006/relationships/image" Target="../media/image49.jpe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8.png"/><Relationship Id="rId4" Type="http://schemas.openxmlformats.org/officeDocument/2006/relationships/image" Target="../media/image47.jpeg"/><Relationship Id="rId9" Type="http://schemas.openxmlformats.org/officeDocument/2006/relationships/image" Target="../media/image51.jpeg"/></Relationships>
</file>

<file path=ppt/slides/_rels/slide19.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52.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53.jpeg"/><Relationship Id="rId4" Type="http://schemas.openxmlformats.org/officeDocument/2006/relationships/image" Target="../media/image3.svg"/><Relationship Id="rId9" Type="http://schemas.openxmlformats.org/officeDocument/2006/relationships/image" Target="../media/image55.jpe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jpe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42.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56.jpeg"/><Relationship Id="rId10" Type="http://schemas.openxmlformats.org/officeDocument/2006/relationships/image" Target="../media/image59.jpeg"/><Relationship Id="rId4" Type="http://schemas.openxmlformats.org/officeDocument/2006/relationships/image" Target="../media/image3.svg"/><Relationship Id="rId9" Type="http://schemas.openxmlformats.org/officeDocument/2006/relationships/image" Target="../media/image58.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999" b="-8999"/>
            </a:stretch>
          </a:blipFill>
        </p:spPr>
        <p:txBody>
          <a:bodyPr/>
          <a:lstStyle/>
          <a:p>
            <a:endParaRPr lang="en-US"/>
          </a:p>
        </p:txBody>
      </p:sp>
      <p:grpSp>
        <p:nvGrpSpPr>
          <p:cNvPr id="3" name="Group 3"/>
          <p:cNvGrpSpPr/>
          <p:nvPr/>
        </p:nvGrpSpPr>
        <p:grpSpPr>
          <a:xfrm>
            <a:off x="-929855" y="-600423"/>
            <a:ext cx="13031377" cy="11141745"/>
            <a:chOff x="0" y="0"/>
            <a:chExt cx="3432132" cy="2934451"/>
          </a:xfrm>
        </p:grpSpPr>
        <p:sp>
          <p:nvSpPr>
            <p:cNvPr id="4" name="Freeform 4"/>
            <p:cNvSpPr/>
            <p:nvPr/>
          </p:nvSpPr>
          <p:spPr>
            <a:xfrm>
              <a:off x="0" y="0"/>
              <a:ext cx="3432132" cy="2934451"/>
            </a:xfrm>
            <a:custGeom>
              <a:avLst/>
              <a:gdLst/>
              <a:ahLst/>
              <a:cxnLst/>
              <a:rect l="l" t="t" r="r" b="b"/>
              <a:pathLst>
                <a:path w="3432132" h="2934451">
                  <a:moveTo>
                    <a:pt x="0" y="0"/>
                  </a:moveTo>
                  <a:lnTo>
                    <a:pt x="3432132" y="0"/>
                  </a:lnTo>
                  <a:lnTo>
                    <a:pt x="3432132"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txBody>
            <a:bodyPr/>
            <a:lstStyle/>
            <a:p>
              <a:endParaRPr lang="en-US"/>
            </a:p>
          </p:txBody>
        </p:sp>
        <p:sp>
          <p:nvSpPr>
            <p:cNvPr id="5" name="TextBox 5"/>
            <p:cNvSpPr txBox="1"/>
            <p:nvPr/>
          </p:nvSpPr>
          <p:spPr>
            <a:xfrm>
              <a:off x="0" y="-38100"/>
              <a:ext cx="3432132" cy="2972551"/>
            </a:xfrm>
            <a:prstGeom prst="rect">
              <a:avLst/>
            </a:prstGeom>
          </p:spPr>
          <p:txBody>
            <a:bodyPr lIns="50800" tIns="50800" rIns="50800" bIns="50800" rtlCol="0" anchor="ctr"/>
            <a:lstStyle/>
            <a:p>
              <a:pPr algn="ctr">
                <a:lnSpc>
                  <a:spcPts val="2566"/>
                </a:lnSpc>
              </a:pPr>
              <a:endParaRPr/>
            </a:p>
          </p:txBody>
        </p:sp>
      </p:grpSp>
      <p:sp>
        <p:nvSpPr>
          <p:cNvPr id="6" name="TextBox 6"/>
          <p:cNvSpPr txBox="1"/>
          <p:nvPr/>
        </p:nvSpPr>
        <p:spPr>
          <a:xfrm>
            <a:off x="3871364" y="4260159"/>
            <a:ext cx="7255006" cy="2761719"/>
          </a:xfrm>
          <a:prstGeom prst="rect">
            <a:avLst/>
          </a:prstGeom>
        </p:spPr>
        <p:txBody>
          <a:bodyPr lIns="0" tIns="0" rIns="0" bIns="0" rtlCol="0" anchor="t">
            <a:spAutoFit/>
          </a:bodyPr>
          <a:lstStyle/>
          <a:p>
            <a:pPr algn="l">
              <a:lnSpc>
                <a:spcPts val="10757"/>
              </a:lnSpc>
            </a:pPr>
            <a:r>
              <a:rPr lang="en-US" sz="10148" b="1">
                <a:solidFill>
                  <a:srgbClr val="000000"/>
                </a:solidFill>
                <a:latin typeface="Montserrat Semi-Bold"/>
                <a:ea typeface="Montserrat Semi-Bold"/>
                <a:cs typeface="Montserrat Semi-Bold"/>
                <a:sym typeface="Montserrat Semi-Bold"/>
              </a:rPr>
              <a:t>Martime System</a:t>
            </a:r>
          </a:p>
        </p:txBody>
      </p:sp>
      <p:sp>
        <p:nvSpPr>
          <p:cNvPr id="7" name="TextBox 7"/>
          <p:cNvSpPr txBox="1"/>
          <p:nvPr/>
        </p:nvSpPr>
        <p:spPr>
          <a:xfrm>
            <a:off x="2222466" y="3065695"/>
            <a:ext cx="7255006" cy="1322304"/>
          </a:xfrm>
          <a:prstGeom prst="rect">
            <a:avLst/>
          </a:prstGeom>
        </p:spPr>
        <p:txBody>
          <a:bodyPr lIns="0" tIns="0" rIns="0" bIns="0" rtlCol="0" anchor="t">
            <a:spAutoFit/>
          </a:bodyPr>
          <a:lstStyle/>
          <a:p>
            <a:pPr algn="l">
              <a:lnSpc>
                <a:spcPts val="10121"/>
              </a:lnSpc>
            </a:pPr>
            <a:r>
              <a:rPr lang="en-US" sz="9548" b="1">
                <a:solidFill>
                  <a:srgbClr val="2C6AD3"/>
                </a:solidFill>
                <a:latin typeface="Montserrat Heavy"/>
                <a:ea typeface="Montserrat Heavy"/>
                <a:cs typeface="Montserrat Heavy"/>
                <a:sym typeface="Montserrat Heavy"/>
              </a:rPr>
              <a:t>Blue Wave</a:t>
            </a:r>
          </a:p>
        </p:txBody>
      </p:sp>
      <p:sp>
        <p:nvSpPr>
          <p:cNvPr id="8" name="Freeform 8"/>
          <p:cNvSpPr/>
          <p:nvPr/>
        </p:nvSpPr>
        <p:spPr>
          <a:xfrm>
            <a:off x="16738640" y="366178"/>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15333339" y="8481535"/>
            <a:ext cx="846683" cy="484918"/>
          </a:xfrm>
          <a:custGeom>
            <a:avLst/>
            <a:gdLst/>
            <a:ahLst/>
            <a:cxnLst/>
            <a:rect l="l" t="t" r="r" b="b"/>
            <a:pathLst>
              <a:path w="846683" h="484918">
                <a:moveTo>
                  <a:pt x="0" y="0"/>
                </a:moveTo>
                <a:lnTo>
                  <a:pt x="846683" y="0"/>
                </a:lnTo>
                <a:lnTo>
                  <a:pt x="846683" y="484919"/>
                </a:lnTo>
                <a:lnTo>
                  <a:pt x="0" y="4849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TextBox 10"/>
          <p:cNvSpPr txBox="1"/>
          <p:nvPr/>
        </p:nvSpPr>
        <p:spPr>
          <a:xfrm>
            <a:off x="0" y="57150"/>
            <a:ext cx="8138737" cy="1577355"/>
          </a:xfrm>
          <a:prstGeom prst="rect">
            <a:avLst/>
          </a:prstGeom>
        </p:spPr>
        <p:txBody>
          <a:bodyPr wrap="square" lIns="0" tIns="0" rIns="0" bIns="0" rtlCol="0" anchor="t">
            <a:spAutoFit/>
          </a:bodyPr>
          <a:lstStyle/>
          <a:p>
            <a:pPr algn="l">
              <a:lnSpc>
                <a:spcPts val="4080"/>
              </a:lnSpc>
            </a:pPr>
            <a:r>
              <a:rPr lang="en-US" sz="3849" b="1" dirty="0">
                <a:solidFill>
                  <a:srgbClr val="000000"/>
                </a:solidFill>
                <a:latin typeface="Palatino Linotype" panose="02040502050505030304" pitchFamily="18" charset="0"/>
                <a:ea typeface="Montserrat Semi-Bold"/>
                <a:cs typeface="Montserrat Semi-Bold"/>
                <a:sym typeface="Montserrat Semi-Bold"/>
              </a:rPr>
              <a:t>CIS2101 Database Systems</a:t>
            </a:r>
          </a:p>
          <a:p>
            <a:pPr algn="l">
              <a:lnSpc>
                <a:spcPts val="4080"/>
              </a:lnSpc>
            </a:pPr>
            <a:r>
              <a:rPr lang="en-US" sz="3849" b="1" dirty="0">
                <a:solidFill>
                  <a:srgbClr val="000000"/>
                </a:solidFill>
                <a:latin typeface="Palatino Linotype" panose="02040502050505030304" pitchFamily="18" charset="0"/>
                <a:ea typeface="Montserrat Semi-Bold"/>
                <a:cs typeface="Montserrat Semi-Bold"/>
                <a:sym typeface="Montserrat Semi-Bold"/>
              </a:rPr>
              <a:t> Dr. Menna Maged </a:t>
            </a:r>
          </a:p>
          <a:p>
            <a:pPr algn="l">
              <a:lnSpc>
                <a:spcPts val="4080"/>
              </a:lnSpc>
            </a:pPr>
            <a:r>
              <a:rPr lang="en-US" sz="3849" b="1" dirty="0">
                <a:solidFill>
                  <a:srgbClr val="000000"/>
                </a:solidFill>
                <a:latin typeface="Palatino Linotype" panose="02040502050505030304" pitchFamily="18" charset="0"/>
                <a:ea typeface="Montserrat Semi-Bold"/>
                <a:cs typeface="Montserrat Semi-Bold"/>
                <a:sym typeface="Montserrat Semi-Bold"/>
              </a:rPr>
              <a:t>&amp; Dr. </a:t>
            </a:r>
            <a:r>
              <a:rPr lang="en-US" sz="3849" b="1" dirty="0" err="1">
                <a:solidFill>
                  <a:srgbClr val="000000"/>
                </a:solidFill>
                <a:latin typeface="Palatino Linotype" panose="02040502050505030304" pitchFamily="18" charset="0"/>
                <a:ea typeface="Montserrat Semi-Bold"/>
                <a:cs typeface="Montserrat Semi-Bold"/>
                <a:sym typeface="Montserrat Semi-Bold"/>
              </a:rPr>
              <a:t>Logein</a:t>
            </a:r>
            <a:r>
              <a:rPr lang="en-US" sz="3849" b="1" dirty="0">
                <a:solidFill>
                  <a:srgbClr val="000000"/>
                </a:solidFill>
                <a:latin typeface="Palatino Linotype" panose="02040502050505030304" pitchFamily="18" charset="0"/>
                <a:ea typeface="Montserrat Semi-Bold"/>
                <a:cs typeface="Montserrat Semi-Bold"/>
                <a:sym typeface="Montserrat Semi-Bold"/>
              </a:rPr>
              <a:t> Ahmed</a:t>
            </a:r>
          </a:p>
        </p:txBody>
      </p:sp>
      <p:sp>
        <p:nvSpPr>
          <p:cNvPr id="11" name="TextBox 11"/>
          <p:cNvSpPr txBox="1"/>
          <p:nvPr/>
        </p:nvSpPr>
        <p:spPr>
          <a:xfrm>
            <a:off x="147662" y="8164878"/>
            <a:ext cx="8387085" cy="3404606"/>
          </a:xfrm>
          <a:prstGeom prst="rect">
            <a:avLst/>
          </a:prstGeom>
        </p:spPr>
        <p:txBody>
          <a:bodyPr lIns="0" tIns="0" rIns="0" bIns="0" rtlCol="0" anchor="t">
            <a:spAutoFit/>
          </a:bodyPr>
          <a:lstStyle/>
          <a:p>
            <a:pPr algn="l">
              <a:lnSpc>
                <a:spcPts val="3656"/>
              </a:lnSpc>
            </a:pPr>
            <a:r>
              <a:rPr lang="en-US" sz="3449" b="1" dirty="0">
                <a:solidFill>
                  <a:srgbClr val="000000"/>
                </a:solidFill>
                <a:latin typeface="Perpetua" panose="02020502060401020303" pitchFamily="18" charset="0"/>
                <a:ea typeface="Montserrat Semi-Bold"/>
                <a:cs typeface="Montserrat Semi-Bold"/>
                <a:sym typeface="Montserrat Semi-Bold"/>
              </a:rPr>
              <a:t>Members: </a:t>
            </a:r>
          </a:p>
          <a:p>
            <a:pPr algn="l">
              <a:lnSpc>
                <a:spcPts val="3444"/>
              </a:lnSpc>
            </a:pPr>
            <a:r>
              <a:rPr lang="en-US" sz="3249" b="1" dirty="0">
                <a:solidFill>
                  <a:srgbClr val="000000"/>
                </a:solidFill>
                <a:latin typeface="Perpetua" panose="02020502060401020303" pitchFamily="18" charset="0"/>
                <a:ea typeface="Montserrat Semi-Bold"/>
                <a:cs typeface="Montserrat Semi-Bold"/>
                <a:sym typeface="Montserrat Semi-Bold"/>
              </a:rPr>
              <a:t>Amal Youssef(231005601)</a:t>
            </a:r>
          </a:p>
          <a:p>
            <a:pPr algn="l">
              <a:lnSpc>
                <a:spcPts val="3232"/>
              </a:lnSpc>
            </a:pPr>
            <a:r>
              <a:rPr lang="en-US" sz="3049" b="1" dirty="0" err="1">
                <a:solidFill>
                  <a:srgbClr val="000000"/>
                </a:solidFill>
                <a:latin typeface="Perpetua" panose="02020502060401020303" pitchFamily="18" charset="0"/>
                <a:ea typeface="Montserrat Semi-Bold"/>
                <a:cs typeface="Montserrat Semi-Bold"/>
                <a:sym typeface="Montserrat Semi-Bold"/>
              </a:rPr>
              <a:t>Shahd</a:t>
            </a:r>
            <a:r>
              <a:rPr lang="en-US" sz="3049" b="1" dirty="0">
                <a:solidFill>
                  <a:srgbClr val="000000"/>
                </a:solidFill>
                <a:latin typeface="Perpetua" panose="02020502060401020303" pitchFamily="18" charset="0"/>
                <a:ea typeface="Montserrat Semi-Bold"/>
                <a:cs typeface="Montserrat Semi-Bold"/>
                <a:sym typeface="Montserrat Semi-Bold"/>
              </a:rPr>
              <a:t> Mohamed(231005400)</a:t>
            </a:r>
          </a:p>
          <a:p>
            <a:pPr algn="l">
              <a:lnSpc>
                <a:spcPts val="3232"/>
              </a:lnSpc>
            </a:pPr>
            <a:r>
              <a:rPr lang="en-US" sz="3049" b="1" dirty="0">
                <a:solidFill>
                  <a:srgbClr val="000000"/>
                </a:solidFill>
                <a:latin typeface="Perpetua" panose="02020502060401020303" pitchFamily="18" charset="0"/>
                <a:ea typeface="Montserrat Semi-Bold"/>
                <a:cs typeface="Montserrat Semi-Bold"/>
                <a:sym typeface="Montserrat Semi-Bold"/>
              </a:rPr>
              <a:t>Omar Mohamed(17105312)</a:t>
            </a:r>
          </a:p>
          <a:p>
            <a:pPr algn="l">
              <a:lnSpc>
                <a:spcPts val="3232"/>
              </a:lnSpc>
            </a:pPr>
            <a:r>
              <a:rPr lang="en-US" sz="3049" b="1" dirty="0">
                <a:solidFill>
                  <a:srgbClr val="000000"/>
                </a:solidFill>
                <a:latin typeface="Perpetua" panose="02020502060401020303" pitchFamily="18" charset="0"/>
                <a:ea typeface="Montserrat Semi-Bold"/>
                <a:cs typeface="Montserrat Semi-Bold"/>
                <a:sym typeface="Montserrat Semi-Bold"/>
              </a:rPr>
              <a:t>Ahmed Alyasergy(231005915)</a:t>
            </a:r>
          </a:p>
          <a:p>
            <a:pPr algn="l">
              <a:lnSpc>
                <a:spcPts val="3232"/>
              </a:lnSpc>
            </a:pPr>
            <a:endParaRPr lang="en-US" sz="3049" b="1" dirty="0">
              <a:solidFill>
                <a:srgbClr val="000000"/>
              </a:solidFill>
              <a:latin typeface="Montserrat Semi-Bold"/>
              <a:ea typeface="Montserrat Semi-Bold"/>
              <a:cs typeface="Montserrat Semi-Bold"/>
              <a:sym typeface="Montserrat Semi-Bold"/>
            </a:endParaRPr>
          </a:p>
          <a:p>
            <a:pPr algn="l">
              <a:lnSpc>
                <a:spcPts val="3232"/>
              </a:lnSpc>
            </a:pPr>
            <a:endParaRPr lang="en-US" sz="3049" b="1" dirty="0">
              <a:solidFill>
                <a:srgbClr val="000000"/>
              </a:solidFill>
              <a:latin typeface="Montserrat Semi-Bold"/>
              <a:ea typeface="Montserrat Semi-Bold"/>
              <a:cs typeface="Montserrat Semi-Bold"/>
              <a:sym typeface="Montserrat Semi-Bold"/>
            </a:endParaRPr>
          </a:p>
          <a:p>
            <a:pPr algn="l">
              <a:lnSpc>
                <a:spcPts val="3656"/>
              </a:lnSpc>
            </a:pPr>
            <a:endParaRPr lang="en-US" sz="3049" b="1" dirty="0">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89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dirty="0"/>
          </a:p>
        </p:txBody>
      </p:sp>
      <p:sp>
        <p:nvSpPr>
          <p:cNvPr id="3" name="TextBox 3"/>
          <p:cNvSpPr txBox="1"/>
          <p:nvPr/>
        </p:nvSpPr>
        <p:spPr>
          <a:xfrm>
            <a:off x="3223702" y="1520089"/>
            <a:ext cx="6170829" cy="943100"/>
          </a:xfrm>
          <a:prstGeom prst="rect">
            <a:avLst/>
          </a:prstGeom>
        </p:spPr>
        <p:txBody>
          <a:bodyPr lIns="0" tIns="0" rIns="0" bIns="0" rtlCol="0" anchor="t">
            <a:spAutoFit/>
          </a:bodyPr>
          <a:lstStyle/>
          <a:p>
            <a:pPr algn="l">
              <a:lnSpc>
                <a:spcPts val="7175"/>
              </a:lnSpc>
            </a:pPr>
            <a:r>
              <a:rPr lang="en-US" sz="6768" b="1">
                <a:solidFill>
                  <a:srgbClr val="2C6AD3"/>
                </a:solidFill>
                <a:latin typeface="Montserrat Heavy"/>
                <a:ea typeface="Montserrat Heavy"/>
                <a:cs typeface="Montserrat Heavy"/>
                <a:sym typeface="Montserrat Heavy"/>
              </a:rPr>
              <a:t>SQL</a:t>
            </a:r>
          </a:p>
        </p:txBody>
      </p:sp>
      <p:grpSp>
        <p:nvGrpSpPr>
          <p:cNvPr id="4" name="Group 4"/>
          <p:cNvGrpSpPr/>
          <p:nvPr/>
        </p:nvGrpSpPr>
        <p:grpSpPr>
          <a:xfrm>
            <a:off x="-15295291" y="2463189"/>
            <a:ext cx="21604407" cy="2094860"/>
            <a:chOff x="0" y="0"/>
            <a:chExt cx="5690050" cy="551733"/>
          </a:xfrm>
        </p:grpSpPr>
        <p:sp>
          <p:nvSpPr>
            <p:cNvPr id="5" name="Freeform 5"/>
            <p:cNvSpPr/>
            <p:nvPr/>
          </p:nvSpPr>
          <p:spPr>
            <a:xfrm>
              <a:off x="0" y="0"/>
              <a:ext cx="5690050" cy="551733"/>
            </a:xfrm>
            <a:custGeom>
              <a:avLst/>
              <a:gdLst/>
              <a:ahLst/>
              <a:cxnLst/>
              <a:rect l="l" t="t" r="r" b="b"/>
              <a:pathLst>
                <a:path w="5690050" h="551733">
                  <a:moveTo>
                    <a:pt x="0" y="0"/>
                  </a:moveTo>
                  <a:lnTo>
                    <a:pt x="5690050" y="0"/>
                  </a:lnTo>
                  <a:lnTo>
                    <a:pt x="5690050" y="551733"/>
                  </a:lnTo>
                  <a:lnTo>
                    <a:pt x="0" y="551733"/>
                  </a:lnTo>
                  <a:close/>
                </a:path>
              </a:pathLst>
            </a:custGeom>
            <a:solidFill>
              <a:srgbClr val="2C05F2"/>
            </a:solidFill>
          </p:spPr>
          <p:txBody>
            <a:bodyPr/>
            <a:lstStyle/>
            <a:p>
              <a:endParaRPr lang="en-US"/>
            </a:p>
          </p:txBody>
        </p:sp>
        <p:sp>
          <p:nvSpPr>
            <p:cNvPr id="6" name="TextBox 6"/>
            <p:cNvSpPr txBox="1"/>
            <p:nvPr/>
          </p:nvSpPr>
          <p:spPr>
            <a:xfrm>
              <a:off x="0" y="19050"/>
              <a:ext cx="5690050" cy="532683"/>
            </a:xfrm>
            <a:prstGeom prst="rect">
              <a:avLst/>
            </a:prstGeom>
          </p:spPr>
          <p:txBody>
            <a:bodyPr lIns="50800" tIns="50800" rIns="50800" bIns="50800" rtlCol="0" anchor="ctr"/>
            <a:lstStyle/>
            <a:p>
              <a:pPr algn="ctr">
                <a:lnSpc>
                  <a:spcPts val="1841"/>
                </a:lnSpc>
              </a:pPr>
              <a:r>
                <a:rPr lang="en-US" sz="1737" b="1">
                  <a:solidFill>
                    <a:srgbClr val="000000"/>
                  </a:solidFill>
                  <a:latin typeface="Montserrat Semi-Bold"/>
                  <a:ea typeface="Montserrat Semi-Bold"/>
                  <a:cs typeface="Montserrat Semi-Bold"/>
                  <a:sym typeface="Montserrat Semi-Bold"/>
                </a:rPr>
                <a:t>GBG</a:t>
              </a:r>
            </a:p>
          </p:txBody>
        </p:sp>
      </p:grpSp>
      <p:sp>
        <p:nvSpPr>
          <p:cNvPr id="7" name="TextBox 7"/>
          <p:cNvSpPr txBox="1"/>
          <p:nvPr/>
        </p:nvSpPr>
        <p:spPr>
          <a:xfrm>
            <a:off x="1252967" y="2529864"/>
            <a:ext cx="4705395" cy="1962076"/>
          </a:xfrm>
          <a:prstGeom prst="rect">
            <a:avLst/>
          </a:prstGeom>
        </p:spPr>
        <p:txBody>
          <a:bodyPr lIns="0" tIns="0" rIns="0" bIns="0" rtlCol="0" anchor="t">
            <a:spAutoFit/>
          </a:bodyPr>
          <a:lstStyle/>
          <a:p>
            <a:pPr algn="l">
              <a:lnSpc>
                <a:spcPts val="5055"/>
              </a:lnSpc>
            </a:pPr>
            <a:r>
              <a:rPr lang="en-US" sz="4769" b="1" dirty="0">
                <a:solidFill>
                  <a:srgbClr val="F7F9FC"/>
                </a:solidFill>
                <a:latin typeface="Montserrat Semi-Bold"/>
                <a:ea typeface="Montserrat Semi-Bold"/>
                <a:cs typeface="Montserrat Semi-Bold"/>
                <a:sym typeface="Montserrat Semi-Bold"/>
              </a:rPr>
              <a:t>Create and select the Passenger</a:t>
            </a:r>
          </a:p>
        </p:txBody>
      </p:sp>
      <p:sp>
        <p:nvSpPr>
          <p:cNvPr id="9" name="TextBox 9"/>
          <p:cNvSpPr txBox="1"/>
          <p:nvPr/>
        </p:nvSpPr>
        <p:spPr>
          <a:xfrm>
            <a:off x="9394531" y="6671900"/>
            <a:ext cx="7875358" cy="359522"/>
          </a:xfrm>
          <a:prstGeom prst="rect">
            <a:avLst/>
          </a:prstGeom>
        </p:spPr>
        <p:txBody>
          <a:bodyPr lIns="0" tIns="0" rIns="0" bIns="0" rtlCol="0" anchor="t">
            <a:spAutoFit/>
          </a:bodyPr>
          <a:lstStyle/>
          <a:p>
            <a:pPr algn="l">
              <a:lnSpc>
                <a:spcPts val="3030"/>
              </a:lnSpc>
            </a:pPr>
            <a:endParaRPr lang="en-US" sz="2483" dirty="0">
              <a:solidFill>
                <a:srgbClr val="000000"/>
              </a:solidFill>
              <a:latin typeface="Proxima Nova"/>
              <a:ea typeface="Proxima Nova"/>
              <a:cs typeface="Proxima Nova"/>
              <a:sym typeface="Proxima Nova"/>
            </a:endParaRPr>
          </a:p>
        </p:txBody>
      </p:sp>
      <p:pic>
        <p:nvPicPr>
          <p:cNvPr id="11" name="Picture 10">
            <a:extLst>
              <a:ext uri="{FF2B5EF4-FFF2-40B4-BE49-F238E27FC236}">
                <a16:creationId xmlns:a16="http://schemas.microsoft.com/office/drawing/2014/main" id="{C40E1972-C955-7274-9E2F-061E20118CB1}"/>
              </a:ext>
            </a:extLst>
          </p:cNvPr>
          <p:cNvPicPr>
            <a:picLocks noChangeAspect="1"/>
          </p:cNvPicPr>
          <p:nvPr/>
        </p:nvPicPr>
        <p:blipFill>
          <a:blip r:embed="rId3"/>
          <a:stretch>
            <a:fillRect/>
          </a:stretch>
        </p:blipFill>
        <p:spPr>
          <a:xfrm>
            <a:off x="8860477" y="533011"/>
            <a:ext cx="6170828" cy="2917256"/>
          </a:xfrm>
          <a:prstGeom prst="rect">
            <a:avLst/>
          </a:prstGeom>
        </p:spPr>
      </p:pic>
      <p:pic>
        <p:nvPicPr>
          <p:cNvPr id="13" name="Picture 12">
            <a:extLst>
              <a:ext uri="{FF2B5EF4-FFF2-40B4-BE49-F238E27FC236}">
                <a16:creationId xmlns:a16="http://schemas.microsoft.com/office/drawing/2014/main" id="{3E8C69D9-8F92-951B-011D-4AAC17DD1586}"/>
              </a:ext>
            </a:extLst>
          </p:cNvPr>
          <p:cNvPicPr>
            <a:picLocks noChangeAspect="1"/>
          </p:cNvPicPr>
          <p:nvPr/>
        </p:nvPicPr>
        <p:blipFill>
          <a:blip r:embed="rId4"/>
          <a:stretch>
            <a:fillRect/>
          </a:stretch>
        </p:blipFill>
        <p:spPr>
          <a:xfrm>
            <a:off x="5958362" y="4006402"/>
            <a:ext cx="11544893" cy="5893103"/>
          </a:xfrm>
          <a:prstGeom prst="rect">
            <a:avLst/>
          </a:prstGeom>
        </p:spPr>
      </p:pic>
      <p:pic>
        <p:nvPicPr>
          <p:cNvPr id="15" name="Picture 14" descr="A black and white logo&#10;&#10;Description automatically generated">
            <a:extLst>
              <a:ext uri="{FF2B5EF4-FFF2-40B4-BE49-F238E27FC236}">
                <a16:creationId xmlns:a16="http://schemas.microsoft.com/office/drawing/2014/main" id="{BE0847B5-2A5F-F285-A4B6-27AFF85643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8688295"/>
            <a:ext cx="1687458" cy="16710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15295291" y="2463189"/>
            <a:ext cx="21604407" cy="2094860"/>
            <a:chOff x="0" y="0"/>
            <a:chExt cx="5690050" cy="551733"/>
          </a:xfrm>
        </p:grpSpPr>
        <p:sp>
          <p:nvSpPr>
            <p:cNvPr id="4" name="Freeform 4"/>
            <p:cNvSpPr/>
            <p:nvPr/>
          </p:nvSpPr>
          <p:spPr>
            <a:xfrm>
              <a:off x="0" y="0"/>
              <a:ext cx="5690050" cy="551733"/>
            </a:xfrm>
            <a:custGeom>
              <a:avLst/>
              <a:gdLst/>
              <a:ahLst/>
              <a:cxnLst/>
              <a:rect l="l" t="t" r="r" b="b"/>
              <a:pathLst>
                <a:path w="5690050" h="551733">
                  <a:moveTo>
                    <a:pt x="0" y="0"/>
                  </a:moveTo>
                  <a:lnTo>
                    <a:pt x="5690050" y="0"/>
                  </a:lnTo>
                  <a:lnTo>
                    <a:pt x="5690050" y="551733"/>
                  </a:lnTo>
                  <a:lnTo>
                    <a:pt x="0" y="551733"/>
                  </a:lnTo>
                  <a:close/>
                </a:path>
              </a:pathLst>
            </a:custGeom>
            <a:solidFill>
              <a:srgbClr val="2C05F2"/>
            </a:solidFill>
          </p:spPr>
          <p:txBody>
            <a:bodyPr/>
            <a:lstStyle/>
            <a:p>
              <a:endParaRPr lang="en-US"/>
            </a:p>
          </p:txBody>
        </p:sp>
        <p:sp>
          <p:nvSpPr>
            <p:cNvPr id="5" name="TextBox 5"/>
            <p:cNvSpPr txBox="1"/>
            <p:nvPr/>
          </p:nvSpPr>
          <p:spPr>
            <a:xfrm>
              <a:off x="0" y="19050"/>
              <a:ext cx="5690050" cy="532683"/>
            </a:xfrm>
            <a:prstGeom prst="rect">
              <a:avLst/>
            </a:prstGeom>
          </p:spPr>
          <p:txBody>
            <a:bodyPr lIns="50800" tIns="50800" rIns="50800" bIns="50800" rtlCol="0" anchor="ctr"/>
            <a:lstStyle/>
            <a:p>
              <a:pPr algn="ctr">
                <a:lnSpc>
                  <a:spcPts val="1841"/>
                </a:lnSpc>
              </a:pPr>
              <a:r>
                <a:rPr lang="en-US" sz="1737" b="1">
                  <a:solidFill>
                    <a:srgbClr val="000000"/>
                  </a:solidFill>
                  <a:latin typeface="Montserrat Semi-Bold"/>
                  <a:ea typeface="Montserrat Semi-Bold"/>
                  <a:cs typeface="Montserrat Semi-Bold"/>
                  <a:sym typeface="Montserrat Semi-Bold"/>
                </a:rPr>
                <a:t>GBG</a:t>
              </a:r>
            </a:p>
          </p:txBody>
        </p:sp>
      </p:grpSp>
      <p:sp>
        <p:nvSpPr>
          <p:cNvPr id="6" name="TextBox 6"/>
          <p:cNvSpPr txBox="1"/>
          <p:nvPr/>
        </p:nvSpPr>
        <p:spPr>
          <a:xfrm>
            <a:off x="1028700" y="2608658"/>
            <a:ext cx="4906953" cy="2616101"/>
          </a:xfrm>
          <a:prstGeom prst="rect">
            <a:avLst/>
          </a:prstGeom>
        </p:spPr>
        <p:txBody>
          <a:bodyPr lIns="0" tIns="0" rIns="0" bIns="0" rtlCol="0" anchor="t">
            <a:spAutoFit/>
          </a:bodyPr>
          <a:lstStyle/>
          <a:p>
            <a:pPr algn="l">
              <a:lnSpc>
                <a:spcPts val="5055"/>
              </a:lnSpc>
            </a:pPr>
            <a:r>
              <a:rPr lang="en-US" sz="4769" b="1" dirty="0">
                <a:solidFill>
                  <a:srgbClr val="F7F9FC"/>
                </a:solidFill>
                <a:latin typeface="Montserrat Semi-Bold"/>
                <a:ea typeface="Montserrat Semi-Bold"/>
                <a:cs typeface="Montserrat Semi-Bold"/>
                <a:sym typeface="Montserrat Semi-Bold"/>
              </a:rPr>
              <a:t>Create and select the Cargo</a:t>
            </a:r>
          </a:p>
          <a:p>
            <a:pPr algn="l">
              <a:lnSpc>
                <a:spcPts val="5055"/>
              </a:lnSpc>
            </a:pPr>
            <a:endParaRPr lang="en-US" sz="4769" b="1" dirty="0">
              <a:solidFill>
                <a:srgbClr val="F7F9FC"/>
              </a:solidFill>
              <a:latin typeface="Montserrat Semi-Bold"/>
              <a:ea typeface="Montserrat Semi-Bold"/>
              <a:cs typeface="Montserrat Semi-Bold"/>
              <a:sym typeface="Montserrat Semi-Bold"/>
            </a:endParaRPr>
          </a:p>
        </p:txBody>
      </p:sp>
      <p:sp>
        <p:nvSpPr>
          <p:cNvPr id="7" name="TextBox 7"/>
          <p:cNvSpPr txBox="1"/>
          <p:nvPr/>
        </p:nvSpPr>
        <p:spPr>
          <a:xfrm>
            <a:off x="3223702" y="1520089"/>
            <a:ext cx="6170829" cy="943100"/>
          </a:xfrm>
          <a:prstGeom prst="rect">
            <a:avLst/>
          </a:prstGeom>
        </p:spPr>
        <p:txBody>
          <a:bodyPr lIns="0" tIns="0" rIns="0" bIns="0" rtlCol="0" anchor="t">
            <a:spAutoFit/>
          </a:bodyPr>
          <a:lstStyle/>
          <a:p>
            <a:pPr algn="l">
              <a:lnSpc>
                <a:spcPts val="7175"/>
              </a:lnSpc>
            </a:pPr>
            <a:r>
              <a:rPr lang="en-US" sz="6768" b="1">
                <a:solidFill>
                  <a:srgbClr val="2C6AD3"/>
                </a:solidFill>
                <a:latin typeface="Montserrat Heavy"/>
                <a:ea typeface="Montserrat Heavy"/>
                <a:cs typeface="Montserrat Heavy"/>
                <a:sym typeface="Montserrat Heavy"/>
              </a:rPr>
              <a:t>SQL</a:t>
            </a:r>
          </a:p>
        </p:txBody>
      </p:sp>
      <p:pic>
        <p:nvPicPr>
          <p:cNvPr id="11" name="Picture 10" descr="A black and white logo&#10;&#10;Description automatically generated">
            <a:extLst>
              <a:ext uri="{FF2B5EF4-FFF2-40B4-BE49-F238E27FC236}">
                <a16:creationId xmlns:a16="http://schemas.microsoft.com/office/drawing/2014/main" id="{C7261E26-1291-FDF2-9972-CCD6E8FDDC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8688295"/>
            <a:ext cx="1687458" cy="1671035"/>
          </a:xfrm>
          <a:prstGeom prst="rect">
            <a:avLst/>
          </a:prstGeom>
        </p:spPr>
      </p:pic>
      <p:pic>
        <p:nvPicPr>
          <p:cNvPr id="13" name="Picture 12">
            <a:extLst>
              <a:ext uri="{FF2B5EF4-FFF2-40B4-BE49-F238E27FC236}">
                <a16:creationId xmlns:a16="http://schemas.microsoft.com/office/drawing/2014/main" id="{FB3482E1-B673-4992-DB56-DC2E4E169AE5}"/>
              </a:ext>
            </a:extLst>
          </p:cNvPr>
          <p:cNvPicPr>
            <a:picLocks noChangeAspect="1"/>
          </p:cNvPicPr>
          <p:nvPr/>
        </p:nvPicPr>
        <p:blipFill>
          <a:blip r:embed="rId4"/>
          <a:stretch>
            <a:fillRect/>
          </a:stretch>
        </p:blipFill>
        <p:spPr>
          <a:xfrm>
            <a:off x="8305800" y="571500"/>
            <a:ext cx="7649487" cy="2283602"/>
          </a:xfrm>
          <a:prstGeom prst="rect">
            <a:avLst/>
          </a:prstGeom>
        </p:spPr>
      </p:pic>
      <p:pic>
        <p:nvPicPr>
          <p:cNvPr id="15" name="Picture 14">
            <a:extLst>
              <a:ext uri="{FF2B5EF4-FFF2-40B4-BE49-F238E27FC236}">
                <a16:creationId xmlns:a16="http://schemas.microsoft.com/office/drawing/2014/main" id="{F895A124-FEF9-09D3-EC11-4E6A75492BF3}"/>
              </a:ext>
            </a:extLst>
          </p:cNvPr>
          <p:cNvPicPr>
            <a:picLocks noChangeAspect="1"/>
          </p:cNvPicPr>
          <p:nvPr/>
        </p:nvPicPr>
        <p:blipFill>
          <a:blip r:embed="rId5"/>
          <a:stretch>
            <a:fillRect/>
          </a:stretch>
        </p:blipFill>
        <p:spPr>
          <a:xfrm>
            <a:off x="7552412" y="3859321"/>
            <a:ext cx="9492291" cy="566449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TextBox 3"/>
          <p:cNvSpPr txBox="1"/>
          <p:nvPr/>
        </p:nvSpPr>
        <p:spPr>
          <a:xfrm>
            <a:off x="3223702" y="1520089"/>
            <a:ext cx="6170829" cy="943100"/>
          </a:xfrm>
          <a:prstGeom prst="rect">
            <a:avLst/>
          </a:prstGeom>
        </p:spPr>
        <p:txBody>
          <a:bodyPr lIns="0" tIns="0" rIns="0" bIns="0" rtlCol="0" anchor="t">
            <a:spAutoFit/>
          </a:bodyPr>
          <a:lstStyle/>
          <a:p>
            <a:pPr algn="l">
              <a:lnSpc>
                <a:spcPts val="7175"/>
              </a:lnSpc>
            </a:pPr>
            <a:r>
              <a:rPr lang="en-US" sz="6768" b="1">
                <a:solidFill>
                  <a:srgbClr val="2C6AD3"/>
                </a:solidFill>
                <a:latin typeface="Montserrat Heavy"/>
                <a:ea typeface="Montserrat Heavy"/>
                <a:cs typeface="Montserrat Heavy"/>
                <a:sym typeface="Montserrat Heavy"/>
              </a:rPr>
              <a:t>SQL</a:t>
            </a:r>
          </a:p>
        </p:txBody>
      </p:sp>
      <p:grpSp>
        <p:nvGrpSpPr>
          <p:cNvPr id="4" name="Group 4"/>
          <p:cNvGrpSpPr/>
          <p:nvPr/>
        </p:nvGrpSpPr>
        <p:grpSpPr>
          <a:xfrm>
            <a:off x="-15295291" y="2463189"/>
            <a:ext cx="21604407" cy="2094860"/>
            <a:chOff x="0" y="0"/>
            <a:chExt cx="5690050" cy="551733"/>
          </a:xfrm>
        </p:grpSpPr>
        <p:sp>
          <p:nvSpPr>
            <p:cNvPr id="5" name="Freeform 5"/>
            <p:cNvSpPr/>
            <p:nvPr/>
          </p:nvSpPr>
          <p:spPr>
            <a:xfrm>
              <a:off x="0" y="0"/>
              <a:ext cx="5690050" cy="551733"/>
            </a:xfrm>
            <a:custGeom>
              <a:avLst/>
              <a:gdLst/>
              <a:ahLst/>
              <a:cxnLst/>
              <a:rect l="l" t="t" r="r" b="b"/>
              <a:pathLst>
                <a:path w="5690050" h="551733">
                  <a:moveTo>
                    <a:pt x="0" y="0"/>
                  </a:moveTo>
                  <a:lnTo>
                    <a:pt x="5690050" y="0"/>
                  </a:lnTo>
                  <a:lnTo>
                    <a:pt x="5690050" y="551733"/>
                  </a:lnTo>
                  <a:lnTo>
                    <a:pt x="0" y="551733"/>
                  </a:lnTo>
                  <a:close/>
                </a:path>
              </a:pathLst>
            </a:custGeom>
            <a:solidFill>
              <a:srgbClr val="2C05F2"/>
            </a:solidFill>
          </p:spPr>
          <p:txBody>
            <a:bodyPr/>
            <a:lstStyle/>
            <a:p>
              <a:endParaRPr lang="en-US"/>
            </a:p>
          </p:txBody>
        </p:sp>
        <p:sp>
          <p:nvSpPr>
            <p:cNvPr id="6" name="TextBox 6"/>
            <p:cNvSpPr txBox="1"/>
            <p:nvPr/>
          </p:nvSpPr>
          <p:spPr>
            <a:xfrm>
              <a:off x="0" y="19050"/>
              <a:ext cx="5690050" cy="532683"/>
            </a:xfrm>
            <a:prstGeom prst="rect">
              <a:avLst/>
            </a:prstGeom>
          </p:spPr>
          <p:txBody>
            <a:bodyPr lIns="50800" tIns="50800" rIns="50800" bIns="50800" rtlCol="0" anchor="ctr"/>
            <a:lstStyle/>
            <a:p>
              <a:pPr algn="ctr">
                <a:lnSpc>
                  <a:spcPts val="1841"/>
                </a:lnSpc>
              </a:pPr>
              <a:r>
                <a:rPr lang="en-US" sz="1737" b="1">
                  <a:solidFill>
                    <a:srgbClr val="000000"/>
                  </a:solidFill>
                  <a:latin typeface="Montserrat Semi-Bold"/>
                  <a:ea typeface="Montserrat Semi-Bold"/>
                  <a:cs typeface="Montserrat Semi-Bold"/>
                  <a:sym typeface="Montserrat Semi-Bold"/>
                </a:rPr>
                <a:t>GBG</a:t>
              </a:r>
            </a:p>
          </p:txBody>
        </p:sp>
      </p:grpSp>
      <p:sp>
        <p:nvSpPr>
          <p:cNvPr id="7" name="TextBox 7"/>
          <p:cNvSpPr txBox="1"/>
          <p:nvPr/>
        </p:nvSpPr>
        <p:spPr>
          <a:xfrm>
            <a:off x="1210371" y="2625406"/>
            <a:ext cx="4906953" cy="2570818"/>
          </a:xfrm>
          <a:prstGeom prst="rect">
            <a:avLst/>
          </a:prstGeom>
        </p:spPr>
        <p:txBody>
          <a:bodyPr lIns="0" tIns="0" rIns="0" bIns="0" rtlCol="0" anchor="t">
            <a:spAutoFit/>
          </a:bodyPr>
          <a:lstStyle/>
          <a:p>
            <a:pPr algn="l">
              <a:lnSpc>
                <a:spcPts val="5055"/>
              </a:lnSpc>
            </a:pPr>
            <a:r>
              <a:rPr lang="en-US" sz="4769" b="1">
                <a:solidFill>
                  <a:srgbClr val="F7F9FC"/>
                </a:solidFill>
                <a:latin typeface="Montserrat Semi-Bold"/>
                <a:ea typeface="Montserrat Semi-Bold"/>
                <a:cs typeface="Montserrat Semi-Bold"/>
                <a:sym typeface="Montserrat Semi-Bold"/>
              </a:rPr>
              <a:t>Create and Insert Payment</a:t>
            </a:r>
          </a:p>
          <a:p>
            <a:pPr algn="l">
              <a:lnSpc>
                <a:spcPts val="5055"/>
              </a:lnSpc>
            </a:pPr>
            <a:endParaRPr lang="en-US" sz="4769" b="1">
              <a:solidFill>
                <a:srgbClr val="F7F9FC"/>
              </a:solidFill>
              <a:latin typeface="Montserrat Semi-Bold"/>
              <a:ea typeface="Montserrat Semi-Bold"/>
              <a:cs typeface="Montserrat Semi-Bold"/>
              <a:sym typeface="Montserrat Semi-Bold"/>
            </a:endParaRPr>
          </a:p>
          <a:p>
            <a:pPr algn="l">
              <a:lnSpc>
                <a:spcPts val="5055"/>
              </a:lnSpc>
            </a:pPr>
            <a:endParaRPr lang="en-US" sz="4769" b="1">
              <a:solidFill>
                <a:srgbClr val="F7F9FC"/>
              </a:solidFill>
              <a:latin typeface="Montserrat Semi-Bold"/>
              <a:ea typeface="Montserrat Semi-Bold"/>
              <a:cs typeface="Montserrat Semi-Bold"/>
              <a:sym typeface="Montserrat Semi-Bold"/>
            </a:endParaRPr>
          </a:p>
        </p:txBody>
      </p:sp>
      <p:sp>
        <p:nvSpPr>
          <p:cNvPr id="9" name="TextBox 9"/>
          <p:cNvSpPr txBox="1"/>
          <p:nvPr/>
        </p:nvSpPr>
        <p:spPr>
          <a:xfrm>
            <a:off x="9747283" y="6561224"/>
            <a:ext cx="7875358" cy="744243"/>
          </a:xfrm>
          <a:prstGeom prst="rect">
            <a:avLst/>
          </a:prstGeom>
        </p:spPr>
        <p:txBody>
          <a:bodyPr lIns="0" tIns="0" rIns="0" bIns="0" rtlCol="0" anchor="t">
            <a:spAutoFit/>
          </a:bodyPr>
          <a:lstStyle/>
          <a:p>
            <a:pPr algn="l">
              <a:lnSpc>
                <a:spcPts val="3030"/>
              </a:lnSpc>
            </a:pPr>
            <a:endParaRPr lang="en-US" sz="2483" dirty="0">
              <a:solidFill>
                <a:srgbClr val="000000"/>
              </a:solidFill>
              <a:latin typeface="Proxima Nova"/>
              <a:ea typeface="Proxima Nova"/>
              <a:cs typeface="Proxima Nova"/>
              <a:sym typeface="Proxima Nova"/>
            </a:endParaRPr>
          </a:p>
          <a:p>
            <a:pPr algn="l">
              <a:lnSpc>
                <a:spcPts val="3030"/>
              </a:lnSpc>
            </a:pPr>
            <a:endParaRPr lang="en-US" sz="2483" dirty="0">
              <a:solidFill>
                <a:srgbClr val="000000"/>
              </a:solidFill>
              <a:latin typeface="Proxima Nova"/>
              <a:ea typeface="Proxima Nova"/>
              <a:cs typeface="Proxima Nova"/>
              <a:sym typeface="Proxima Nova"/>
            </a:endParaRPr>
          </a:p>
        </p:txBody>
      </p:sp>
      <p:pic>
        <p:nvPicPr>
          <p:cNvPr id="10" name="Picture 9" descr="A black and white logo&#10;&#10;Description automatically generated">
            <a:extLst>
              <a:ext uri="{FF2B5EF4-FFF2-40B4-BE49-F238E27FC236}">
                <a16:creationId xmlns:a16="http://schemas.microsoft.com/office/drawing/2014/main" id="{D457F116-DCDC-FBA0-9F89-8CF1204AD7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8688295"/>
            <a:ext cx="1687458" cy="1671035"/>
          </a:xfrm>
          <a:prstGeom prst="rect">
            <a:avLst/>
          </a:prstGeom>
        </p:spPr>
      </p:pic>
      <p:pic>
        <p:nvPicPr>
          <p:cNvPr id="12" name="Picture 11">
            <a:extLst>
              <a:ext uri="{FF2B5EF4-FFF2-40B4-BE49-F238E27FC236}">
                <a16:creationId xmlns:a16="http://schemas.microsoft.com/office/drawing/2014/main" id="{5AA28DB5-FFED-8A6F-6279-7FD7DE693072}"/>
              </a:ext>
            </a:extLst>
          </p:cNvPr>
          <p:cNvPicPr>
            <a:picLocks noChangeAspect="1"/>
          </p:cNvPicPr>
          <p:nvPr/>
        </p:nvPicPr>
        <p:blipFill>
          <a:blip r:embed="rId4"/>
          <a:stretch>
            <a:fillRect/>
          </a:stretch>
        </p:blipFill>
        <p:spPr>
          <a:xfrm>
            <a:off x="8077200" y="805676"/>
            <a:ext cx="6995625" cy="2094860"/>
          </a:xfrm>
          <a:prstGeom prst="rect">
            <a:avLst/>
          </a:prstGeom>
        </p:spPr>
      </p:pic>
      <p:pic>
        <p:nvPicPr>
          <p:cNvPr id="14" name="Picture 13">
            <a:extLst>
              <a:ext uri="{FF2B5EF4-FFF2-40B4-BE49-F238E27FC236}">
                <a16:creationId xmlns:a16="http://schemas.microsoft.com/office/drawing/2014/main" id="{749F2A2B-85C3-DAA0-ED29-9A98C5AFDD9F}"/>
              </a:ext>
            </a:extLst>
          </p:cNvPr>
          <p:cNvPicPr>
            <a:picLocks noChangeAspect="1"/>
          </p:cNvPicPr>
          <p:nvPr/>
        </p:nvPicPr>
        <p:blipFill>
          <a:blip r:embed="rId5"/>
          <a:stretch>
            <a:fillRect/>
          </a:stretch>
        </p:blipFill>
        <p:spPr>
          <a:xfrm>
            <a:off x="6629400" y="3560019"/>
            <a:ext cx="10448229" cy="60030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TextBox 3"/>
          <p:cNvSpPr txBox="1"/>
          <p:nvPr/>
        </p:nvSpPr>
        <p:spPr>
          <a:xfrm>
            <a:off x="3223702" y="1520089"/>
            <a:ext cx="6170829" cy="943100"/>
          </a:xfrm>
          <a:prstGeom prst="rect">
            <a:avLst/>
          </a:prstGeom>
        </p:spPr>
        <p:txBody>
          <a:bodyPr lIns="0" tIns="0" rIns="0" bIns="0" rtlCol="0" anchor="t">
            <a:spAutoFit/>
          </a:bodyPr>
          <a:lstStyle/>
          <a:p>
            <a:pPr algn="l">
              <a:lnSpc>
                <a:spcPts val="7175"/>
              </a:lnSpc>
            </a:pPr>
            <a:r>
              <a:rPr lang="en-US" sz="6768" b="1">
                <a:solidFill>
                  <a:srgbClr val="2C6AD3"/>
                </a:solidFill>
                <a:latin typeface="Montserrat Heavy"/>
                <a:ea typeface="Montserrat Heavy"/>
                <a:cs typeface="Montserrat Heavy"/>
                <a:sym typeface="Montserrat Heavy"/>
              </a:rPr>
              <a:t>SQL</a:t>
            </a:r>
          </a:p>
        </p:txBody>
      </p:sp>
      <p:grpSp>
        <p:nvGrpSpPr>
          <p:cNvPr id="4" name="Group 4"/>
          <p:cNvGrpSpPr/>
          <p:nvPr/>
        </p:nvGrpSpPr>
        <p:grpSpPr>
          <a:xfrm>
            <a:off x="-15295291" y="2463189"/>
            <a:ext cx="21604407" cy="2094860"/>
            <a:chOff x="0" y="0"/>
            <a:chExt cx="5690050" cy="551733"/>
          </a:xfrm>
        </p:grpSpPr>
        <p:sp>
          <p:nvSpPr>
            <p:cNvPr id="5" name="Freeform 5"/>
            <p:cNvSpPr/>
            <p:nvPr/>
          </p:nvSpPr>
          <p:spPr>
            <a:xfrm>
              <a:off x="0" y="0"/>
              <a:ext cx="5690050" cy="551733"/>
            </a:xfrm>
            <a:custGeom>
              <a:avLst/>
              <a:gdLst/>
              <a:ahLst/>
              <a:cxnLst/>
              <a:rect l="l" t="t" r="r" b="b"/>
              <a:pathLst>
                <a:path w="5690050" h="551733">
                  <a:moveTo>
                    <a:pt x="0" y="0"/>
                  </a:moveTo>
                  <a:lnTo>
                    <a:pt x="5690050" y="0"/>
                  </a:lnTo>
                  <a:lnTo>
                    <a:pt x="5690050" y="551733"/>
                  </a:lnTo>
                  <a:lnTo>
                    <a:pt x="0" y="551733"/>
                  </a:lnTo>
                  <a:close/>
                </a:path>
              </a:pathLst>
            </a:custGeom>
            <a:solidFill>
              <a:srgbClr val="2C05F2"/>
            </a:solidFill>
          </p:spPr>
          <p:txBody>
            <a:bodyPr/>
            <a:lstStyle/>
            <a:p>
              <a:endParaRPr lang="en-US"/>
            </a:p>
          </p:txBody>
        </p:sp>
        <p:sp>
          <p:nvSpPr>
            <p:cNvPr id="6" name="TextBox 6"/>
            <p:cNvSpPr txBox="1"/>
            <p:nvPr/>
          </p:nvSpPr>
          <p:spPr>
            <a:xfrm>
              <a:off x="0" y="19050"/>
              <a:ext cx="5690050" cy="532683"/>
            </a:xfrm>
            <a:prstGeom prst="rect">
              <a:avLst/>
            </a:prstGeom>
          </p:spPr>
          <p:txBody>
            <a:bodyPr lIns="50800" tIns="50800" rIns="50800" bIns="50800" rtlCol="0" anchor="ctr"/>
            <a:lstStyle/>
            <a:p>
              <a:pPr algn="ctr">
                <a:lnSpc>
                  <a:spcPts val="1841"/>
                </a:lnSpc>
              </a:pPr>
              <a:r>
                <a:rPr lang="en-US" sz="1737" b="1">
                  <a:solidFill>
                    <a:srgbClr val="000000"/>
                  </a:solidFill>
                  <a:latin typeface="Montserrat Semi-Bold"/>
                  <a:ea typeface="Montserrat Semi-Bold"/>
                  <a:cs typeface="Montserrat Semi-Bold"/>
                  <a:sym typeface="Montserrat Semi-Bold"/>
                </a:rPr>
                <a:t>GBG</a:t>
              </a:r>
            </a:p>
          </p:txBody>
        </p:sp>
      </p:grpSp>
      <p:sp>
        <p:nvSpPr>
          <p:cNvPr id="7" name="TextBox 7"/>
          <p:cNvSpPr txBox="1"/>
          <p:nvPr/>
        </p:nvSpPr>
        <p:spPr>
          <a:xfrm>
            <a:off x="460979" y="2608658"/>
            <a:ext cx="6201357" cy="2616101"/>
          </a:xfrm>
          <a:prstGeom prst="rect">
            <a:avLst/>
          </a:prstGeom>
        </p:spPr>
        <p:txBody>
          <a:bodyPr lIns="0" tIns="0" rIns="0" bIns="0" rtlCol="0" anchor="t">
            <a:spAutoFit/>
          </a:bodyPr>
          <a:lstStyle/>
          <a:p>
            <a:pPr algn="l">
              <a:lnSpc>
                <a:spcPts val="5055"/>
              </a:lnSpc>
            </a:pPr>
            <a:r>
              <a:rPr lang="en-US" sz="4769" b="1" dirty="0">
                <a:solidFill>
                  <a:srgbClr val="F7F9FC"/>
                </a:solidFill>
                <a:latin typeface="Montserrat Semi-Bold"/>
                <a:ea typeface="Montserrat Semi-Bold"/>
                <a:cs typeface="Montserrat Semi-Bold"/>
                <a:sym typeface="Montserrat Semi-Bold"/>
              </a:rPr>
              <a:t>Create and select the Docks</a:t>
            </a:r>
          </a:p>
          <a:p>
            <a:pPr algn="l">
              <a:lnSpc>
                <a:spcPts val="5055"/>
              </a:lnSpc>
            </a:pPr>
            <a:endParaRPr lang="en-US" sz="4769" b="1" dirty="0">
              <a:solidFill>
                <a:srgbClr val="F7F9FC"/>
              </a:solidFill>
              <a:latin typeface="Montserrat Semi-Bold"/>
              <a:ea typeface="Montserrat Semi-Bold"/>
              <a:cs typeface="Montserrat Semi-Bold"/>
              <a:sym typeface="Montserrat Semi-Bold"/>
            </a:endParaRPr>
          </a:p>
          <a:p>
            <a:pPr algn="l">
              <a:lnSpc>
                <a:spcPts val="5055"/>
              </a:lnSpc>
            </a:pPr>
            <a:endParaRPr lang="en-US" sz="4769" b="1" dirty="0">
              <a:solidFill>
                <a:srgbClr val="F7F9FC"/>
              </a:solidFill>
              <a:latin typeface="Montserrat Semi-Bold"/>
              <a:ea typeface="Montserrat Semi-Bold"/>
              <a:cs typeface="Montserrat Semi-Bold"/>
              <a:sym typeface="Montserrat Semi-Bold"/>
            </a:endParaRPr>
          </a:p>
        </p:txBody>
      </p:sp>
      <p:pic>
        <p:nvPicPr>
          <p:cNvPr id="10" name="Picture 9" descr="A black and white logo&#10;&#10;Description automatically generated">
            <a:extLst>
              <a:ext uri="{FF2B5EF4-FFF2-40B4-BE49-F238E27FC236}">
                <a16:creationId xmlns:a16="http://schemas.microsoft.com/office/drawing/2014/main" id="{A427AFCC-4FB8-52FA-6EDC-D93AAD4340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8688295"/>
            <a:ext cx="1687458" cy="1671035"/>
          </a:xfrm>
          <a:prstGeom prst="rect">
            <a:avLst/>
          </a:prstGeom>
        </p:spPr>
      </p:pic>
      <p:pic>
        <p:nvPicPr>
          <p:cNvPr id="12" name="Picture 11">
            <a:extLst>
              <a:ext uri="{FF2B5EF4-FFF2-40B4-BE49-F238E27FC236}">
                <a16:creationId xmlns:a16="http://schemas.microsoft.com/office/drawing/2014/main" id="{699D0C14-C18B-8B13-49A7-D9B825BEEE4F}"/>
              </a:ext>
            </a:extLst>
          </p:cNvPr>
          <p:cNvPicPr>
            <a:picLocks noChangeAspect="1"/>
          </p:cNvPicPr>
          <p:nvPr/>
        </p:nvPicPr>
        <p:blipFill>
          <a:blip r:embed="rId4"/>
          <a:stretch>
            <a:fillRect/>
          </a:stretch>
        </p:blipFill>
        <p:spPr>
          <a:xfrm>
            <a:off x="8686800" y="700442"/>
            <a:ext cx="6299535" cy="2309458"/>
          </a:xfrm>
          <a:prstGeom prst="rect">
            <a:avLst/>
          </a:prstGeom>
        </p:spPr>
      </p:pic>
      <p:pic>
        <p:nvPicPr>
          <p:cNvPr id="14" name="Picture 13">
            <a:extLst>
              <a:ext uri="{FF2B5EF4-FFF2-40B4-BE49-F238E27FC236}">
                <a16:creationId xmlns:a16="http://schemas.microsoft.com/office/drawing/2014/main" id="{4A3AFD49-AB99-2BAC-E42B-0269210C8F3C}"/>
              </a:ext>
            </a:extLst>
          </p:cNvPr>
          <p:cNvPicPr>
            <a:picLocks noChangeAspect="1"/>
          </p:cNvPicPr>
          <p:nvPr/>
        </p:nvPicPr>
        <p:blipFill>
          <a:blip r:embed="rId5"/>
          <a:stretch>
            <a:fillRect/>
          </a:stretch>
        </p:blipFill>
        <p:spPr>
          <a:xfrm>
            <a:off x="6662336" y="3945932"/>
            <a:ext cx="10558864" cy="556923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TextBox 3"/>
          <p:cNvSpPr txBox="1"/>
          <p:nvPr/>
        </p:nvSpPr>
        <p:spPr>
          <a:xfrm>
            <a:off x="3223702" y="1520089"/>
            <a:ext cx="6170829" cy="943100"/>
          </a:xfrm>
          <a:prstGeom prst="rect">
            <a:avLst/>
          </a:prstGeom>
        </p:spPr>
        <p:txBody>
          <a:bodyPr lIns="0" tIns="0" rIns="0" bIns="0" rtlCol="0" anchor="t">
            <a:spAutoFit/>
          </a:bodyPr>
          <a:lstStyle/>
          <a:p>
            <a:pPr algn="l">
              <a:lnSpc>
                <a:spcPts val="7175"/>
              </a:lnSpc>
            </a:pPr>
            <a:r>
              <a:rPr lang="en-US" sz="6768" b="1">
                <a:solidFill>
                  <a:srgbClr val="2C6AD3"/>
                </a:solidFill>
                <a:latin typeface="Montserrat Heavy"/>
                <a:ea typeface="Montserrat Heavy"/>
                <a:cs typeface="Montserrat Heavy"/>
                <a:sym typeface="Montserrat Heavy"/>
              </a:rPr>
              <a:t>SQL</a:t>
            </a:r>
          </a:p>
        </p:txBody>
      </p:sp>
      <p:grpSp>
        <p:nvGrpSpPr>
          <p:cNvPr id="4" name="Group 4"/>
          <p:cNvGrpSpPr/>
          <p:nvPr/>
        </p:nvGrpSpPr>
        <p:grpSpPr>
          <a:xfrm>
            <a:off x="-15295291" y="2463189"/>
            <a:ext cx="21604407" cy="2094860"/>
            <a:chOff x="0" y="0"/>
            <a:chExt cx="5690050" cy="551733"/>
          </a:xfrm>
        </p:grpSpPr>
        <p:sp>
          <p:nvSpPr>
            <p:cNvPr id="5" name="Freeform 5"/>
            <p:cNvSpPr/>
            <p:nvPr/>
          </p:nvSpPr>
          <p:spPr>
            <a:xfrm>
              <a:off x="0" y="0"/>
              <a:ext cx="5690050" cy="551733"/>
            </a:xfrm>
            <a:custGeom>
              <a:avLst/>
              <a:gdLst/>
              <a:ahLst/>
              <a:cxnLst/>
              <a:rect l="l" t="t" r="r" b="b"/>
              <a:pathLst>
                <a:path w="5690050" h="551733">
                  <a:moveTo>
                    <a:pt x="0" y="0"/>
                  </a:moveTo>
                  <a:lnTo>
                    <a:pt x="5690050" y="0"/>
                  </a:lnTo>
                  <a:lnTo>
                    <a:pt x="5690050" y="551733"/>
                  </a:lnTo>
                  <a:lnTo>
                    <a:pt x="0" y="551733"/>
                  </a:lnTo>
                  <a:close/>
                </a:path>
              </a:pathLst>
            </a:custGeom>
            <a:solidFill>
              <a:srgbClr val="2C05F2"/>
            </a:solidFill>
          </p:spPr>
          <p:txBody>
            <a:bodyPr/>
            <a:lstStyle/>
            <a:p>
              <a:endParaRPr lang="en-US"/>
            </a:p>
          </p:txBody>
        </p:sp>
        <p:sp>
          <p:nvSpPr>
            <p:cNvPr id="6" name="TextBox 6"/>
            <p:cNvSpPr txBox="1"/>
            <p:nvPr/>
          </p:nvSpPr>
          <p:spPr>
            <a:xfrm>
              <a:off x="0" y="19050"/>
              <a:ext cx="5690050" cy="532683"/>
            </a:xfrm>
            <a:prstGeom prst="rect">
              <a:avLst/>
            </a:prstGeom>
          </p:spPr>
          <p:txBody>
            <a:bodyPr lIns="50800" tIns="50800" rIns="50800" bIns="50800" rtlCol="0" anchor="ctr"/>
            <a:lstStyle/>
            <a:p>
              <a:pPr algn="ctr">
                <a:lnSpc>
                  <a:spcPts val="1841"/>
                </a:lnSpc>
              </a:pPr>
              <a:r>
                <a:rPr lang="en-US" sz="1737" b="1">
                  <a:solidFill>
                    <a:srgbClr val="000000"/>
                  </a:solidFill>
                  <a:latin typeface="Montserrat Semi-Bold"/>
                  <a:ea typeface="Montserrat Semi-Bold"/>
                  <a:cs typeface="Montserrat Semi-Bold"/>
                  <a:sym typeface="Montserrat Semi-Bold"/>
                </a:rPr>
                <a:t>GBG</a:t>
              </a:r>
            </a:p>
          </p:txBody>
        </p:sp>
      </p:grpSp>
      <p:sp>
        <p:nvSpPr>
          <p:cNvPr id="7" name="TextBox 7"/>
          <p:cNvSpPr txBox="1"/>
          <p:nvPr/>
        </p:nvSpPr>
        <p:spPr>
          <a:xfrm>
            <a:off x="1028700" y="2569484"/>
            <a:ext cx="4906953" cy="3103414"/>
          </a:xfrm>
          <a:prstGeom prst="rect">
            <a:avLst/>
          </a:prstGeom>
        </p:spPr>
        <p:txBody>
          <a:bodyPr lIns="0" tIns="0" rIns="0" bIns="0" rtlCol="0" anchor="t">
            <a:spAutoFit/>
          </a:bodyPr>
          <a:lstStyle/>
          <a:p>
            <a:pPr algn="l">
              <a:lnSpc>
                <a:spcPts val="4843"/>
              </a:lnSpc>
            </a:pPr>
            <a:r>
              <a:rPr lang="en-US" sz="4569" b="1" dirty="0">
                <a:solidFill>
                  <a:srgbClr val="F7F9FC"/>
                </a:solidFill>
                <a:latin typeface="Montserrat Semi-Bold"/>
                <a:ea typeface="Montserrat Semi-Bold"/>
                <a:cs typeface="Montserrat Semi-Bold"/>
                <a:sym typeface="Montserrat Semi-Bold"/>
              </a:rPr>
              <a:t>Create and create the  works-on</a:t>
            </a:r>
          </a:p>
          <a:p>
            <a:pPr algn="l">
              <a:lnSpc>
                <a:spcPts val="4949"/>
              </a:lnSpc>
            </a:pPr>
            <a:endParaRPr lang="en-US" sz="4569" b="1" dirty="0">
              <a:solidFill>
                <a:srgbClr val="F7F9FC"/>
              </a:solidFill>
              <a:latin typeface="Montserrat Semi-Bold"/>
              <a:ea typeface="Montserrat Semi-Bold"/>
              <a:cs typeface="Montserrat Semi-Bold"/>
              <a:sym typeface="Montserrat Semi-Bold"/>
            </a:endParaRPr>
          </a:p>
          <a:p>
            <a:pPr algn="l">
              <a:lnSpc>
                <a:spcPts val="4949"/>
              </a:lnSpc>
            </a:pPr>
            <a:endParaRPr lang="en-US" sz="4569" b="1" dirty="0">
              <a:solidFill>
                <a:srgbClr val="F7F9FC"/>
              </a:solidFill>
              <a:latin typeface="Montserrat Semi-Bold"/>
              <a:ea typeface="Montserrat Semi-Bold"/>
              <a:cs typeface="Montserrat Semi-Bold"/>
              <a:sym typeface="Montserrat Semi-Bold"/>
            </a:endParaRPr>
          </a:p>
        </p:txBody>
      </p:sp>
      <p:pic>
        <p:nvPicPr>
          <p:cNvPr id="11" name="Picture 10" descr="A black and white logo&#10;&#10;Description automatically generated">
            <a:extLst>
              <a:ext uri="{FF2B5EF4-FFF2-40B4-BE49-F238E27FC236}">
                <a16:creationId xmlns:a16="http://schemas.microsoft.com/office/drawing/2014/main" id="{E73D9C6F-CC24-0482-3CB4-2E9B414CC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8688295"/>
            <a:ext cx="1687458" cy="1671035"/>
          </a:xfrm>
          <a:prstGeom prst="rect">
            <a:avLst/>
          </a:prstGeom>
        </p:spPr>
      </p:pic>
      <p:pic>
        <p:nvPicPr>
          <p:cNvPr id="13" name="Picture 12">
            <a:extLst>
              <a:ext uri="{FF2B5EF4-FFF2-40B4-BE49-F238E27FC236}">
                <a16:creationId xmlns:a16="http://schemas.microsoft.com/office/drawing/2014/main" id="{0C24E924-76E6-EB9F-34C9-30D0DF0231EB}"/>
              </a:ext>
            </a:extLst>
          </p:cNvPr>
          <p:cNvPicPr>
            <a:picLocks noChangeAspect="1"/>
          </p:cNvPicPr>
          <p:nvPr/>
        </p:nvPicPr>
        <p:blipFill>
          <a:blip r:embed="rId4"/>
          <a:stretch>
            <a:fillRect/>
          </a:stretch>
        </p:blipFill>
        <p:spPr>
          <a:xfrm>
            <a:off x="8064650" y="517683"/>
            <a:ext cx="7265534" cy="2211001"/>
          </a:xfrm>
          <a:prstGeom prst="rect">
            <a:avLst/>
          </a:prstGeom>
        </p:spPr>
      </p:pic>
      <p:pic>
        <p:nvPicPr>
          <p:cNvPr id="15" name="Picture 14">
            <a:extLst>
              <a:ext uri="{FF2B5EF4-FFF2-40B4-BE49-F238E27FC236}">
                <a16:creationId xmlns:a16="http://schemas.microsoft.com/office/drawing/2014/main" id="{E61FE3D9-83B8-24A6-EA7E-73B5569F2277}"/>
              </a:ext>
            </a:extLst>
          </p:cNvPr>
          <p:cNvPicPr>
            <a:picLocks noChangeAspect="1"/>
          </p:cNvPicPr>
          <p:nvPr/>
        </p:nvPicPr>
        <p:blipFill>
          <a:blip r:embed="rId5"/>
          <a:stretch>
            <a:fillRect/>
          </a:stretch>
        </p:blipFill>
        <p:spPr>
          <a:xfrm>
            <a:off x="7620000" y="3021513"/>
            <a:ext cx="7710184" cy="697265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rot="-10800000">
            <a:off x="8817650" y="-647902"/>
            <a:ext cx="13051751" cy="11286406"/>
            <a:chOff x="-5366" y="-38100"/>
            <a:chExt cx="3437498" cy="2972551"/>
          </a:xfrm>
        </p:grpSpPr>
        <p:sp>
          <p:nvSpPr>
            <p:cNvPr id="4" name="Freeform 4"/>
            <p:cNvSpPr/>
            <p:nvPr/>
          </p:nvSpPr>
          <p:spPr>
            <a:xfrm>
              <a:off x="-5366" y="0"/>
              <a:ext cx="3432132" cy="2934451"/>
            </a:xfrm>
            <a:custGeom>
              <a:avLst/>
              <a:gdLst/>
              <a:ahLst/>
              <a:cxnLst/>
              <a:rect l="l" t="t" r="r" b="b"/>
              <a:pathLst>
                <a:path w="3432132" h="2934451">
                  <a:moveTo>
                    <a:pt x="0" y="0"/>
                  </a:moveTo>
                  <a:lnTo>
                    <a:pt x="3432132" y="0"/>
                  </a:lnTo>
                  <a:lnTo>
                    <a:pt x="3432132"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txBody>
            <a:bodyPr/>
            <a:lstStyle/>
            <a:p>
              <a:endParaRPr lang="en-US" dirty="0"/>
            </a:p>
          </p:txBody>
        </p:sp>
        <p:sp>
          <p:nvSpPr>
            <p:cNvPr id="5" name="TextBox 5"/>
            <p:cNvSpPr txBox="1"/>
            <p:nvPr/>
          </p:nvSpPr>
          <p:spPr>
            <a:xfrm>
              <a:off x="0" y="-38100"/>
              <a:ext cx="3432132" cy="2972551"/>
            </a:xfrm>
            <a:prstGeom prst="rect">
              <a:avLst/>
            </a:prstGeom>
          </p:spPr>
          <p:txBody>
            <a:bodyPr lIns="50800" tIns="50800" rIns="50800" bIns="50800" rtlCol="0" anchor="ctr"/>
            <a:lstStyle/>
            <a:p>
              <a:pPr algn="ctr">
                <a:lnSpc>
                  <a:spcPts val="2566"/>
                </a:lnSpc>
              </a:pPr>
              <a:endParaRPr/>
            </a:p>
          </p:txBody>
        </p:sp>
      </p:grpSp>
      <p:sp>
        <p:nvSpPr>
          <p:cNvPr id="6" name="Freeform 6"/>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5333339" y="8481535"/>
            <a:ext cx="846683" cy="484918"/>
          </a:xfrm>
          <a:custGeom>
            <a:avLst/>
            <a:gdLst/>
            <a:ahLst/>
            <a:cxnLst/>
            <a:rect l="l" t="t" r="r" b="b"/>
            <a:pathLst>
              <a:path w="846683" h="484918">
                <a:moveTo>
                  <a:pt x="0" y="0"/>
                </a:moveTo>
                <a:lnTo>
                  <a:pt x="846683" y="0"/>
                </a:lnTo>
                <a:lnTo>
                  <a:pt x="846683" y="484919"/>
                </a:lnTo>
                <a:lnTo>
                  <a:pt x="0" y="4849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2704986" y="3291928"/>
            <a:ext cx="4705395" cy="1851572"/>
          </a:xfrm>
          <a:prstGeom prst="rect">
            <a:avLst/>
          </a:prstGeom>
        </p:spPr>
        <p:txBody>
          <a:bodyPr lIns="0" tIns="0" rIns="0" bIns="0" rtlCol="0" anchor="t">
            <a:spAutoFit/>
          </a:bodyPr>
          <a:lstStyle/>
          <a:p>
            <a:pPr algn="l">
              <a:lnSpc>
                <a:spcPts val="7175"/>
              </a:lnSpc>
            </a:pPr>
            <a:r>
              <a:rPr lang="en-US" sz="6768" b="1">
                <a:solidFill>
                  <a:srgbClr val="000000"/>
                </a:solidFill>
                <a:latin typeface="Montserrat Semi-Bold"/>
                <a:ea typeface="Montserrat Semi-Bold"/>
                <a:cs typeface="Montserrat Semi-Bold"/>
                <a:sym typeface="Montserrat Semi-Bold"/>
              </a:rPr>
              <a:t> Basic Queries</a:t>
            </a:r>
          </a:p>
        </p:txBody>
      </p:sp>
      <p:sp>
        <p:nvSpPr>
          <p:cNvPr id="9" name="TextBox 9"/>
          <p:cNvSpPr txBox="1"/>
          <p:nvPr/>
        </p:nvSpPr>
        <p:spPr>
          <a:xfrm>
            <a:off x="1239552" y="4922971"/>
            <a:ext cx="6170829" cy="2629618"/>
          </a:xfrm>
          <a:prstGeom prst="rect">
            <a:avLst/>
          </a:prstGeom>
        </p:spPr>
        <p:txBody>
          <a:bodyPr lIns="0" tIns="0" rIns="0" bIns="0" rtlCol="0" anchor="t">
            <a:spAutoFit/>
          </a:bodyPr>
          <a:lstStyle/>
          <a:p>
            <a:pPr algn="l">
              <a:lnSpc>
                <a:spcPts val="6857"/>
              </a:lnSpc>
            </a:pPr>
            <a:r>
              <a:rPr lang="en-US" sz="6468" b="1">
                <a:solidFill>
                  <a:srgbClr val="2C6AD3"/>
                </a:solidFill>
                <a:latin typeface="Montserrat Heavy"/>
                <a:ea typeface="Montserrat Heavy"/>
                <a:cs typeface="Montserrat Heavy"/>
                <a:sym typeface="Montserrat Heavy"/>
              </a:rPr>
              <a:t>and Relational Algebra </a:t>
            </a:r>
          </a:p>
        </p:txBody>
      </p:sp>
      <p:grpSp>
        <p:nvGrpSpPr>
          <p:cNvPr id="10" name="Group 10"/>
          <p:cNvGrpSpPr/>
          <p:nvPr/>
        </p:nvGrpSpPr>
        <p:grpSpPr>
          <a:xfrm>
            <a:off x="-1601932" y="8092501"/>
            <a:ext cx="3102905" cy="310290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txBody>
            <a:bodyPr/>
            <a:lstStyle/>
            <a:p>
              <a:endParaRPr lang="en-US"/>
            </a:p>
          </p:txBody>
        </p:sp>
        <p:sp>
          <p:nvSpPr>
            <p:cNvPr id="12" name="TextBox 12"/>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nvGrpSpPr>
          <p:cNvPr id="13" name="Group 13"/>
          <p:cNvGrpSpPr/>
          <p:nvPr/>
        </p:nvGrpSpPr>
        <p:grpSpPr>
          <a:xfrm>
            <a:off x="16476765" y="-401139"/>
            <a:ext cx="3102905" cy="310290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txBody>
            <a:bodyPr/>
            <a:lstStyle/>
            <a:p>
              <a:endParaRPr lang="en-US"/>
            </a:p>
          </p:txBody>
        </p:sp>
        <p:sp>
          <p:nvSpPr>
            <p:cNvPr id="15" name="TextBox 15"/>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sp>
        <p:nvSpPr>
          <p:cNvPr id="16" name="TextBox 16"/>
          <p:cNvSpPr txBox="1"/>
          <p:nvPr/>
        </p:nvSpPr>
        <p:spPr>
          <a:xfrm>
            <a:off x="9246472" y="3429867"/>
            <a:ext cx="6096213" cy="384721"/>
          </a:xfrm>
          <a:prstGeom prst="rect">
            <a:avLst/>
          </a:prstGeom>
        </p:spPr>
        <p:txBody>
          <a:bodyPr wrap="square" lIns="0" tIns="0" rIns="0" bIns="0" rtlCol="0" anchor="t">
            <a:spAutoFit/>
          </a:bodyPr>
          <a:lstStyle/>
          <a:p>
            <a:pPr algn="l">
              <a:lnSpc>
                <a:spcPts val="2960"/>
              </a:lnSpc>
            </a:pPr>
            <a:endParaRPr lang="en-US" sz="2792" b="1" dirty="0">
              <a:solidFill>
                <a:srgbClr val="2C05F2"/>
              </a:solidFill>
              <a:latin typeface="Montserrat Ultra-Bold"/>
              <a:ea typeface="Montserrat Ultra-Bold"/>
              <a:cs typeface="Montserrat Ultra-Bold"/>
              <a:sym typeface="Montserrat Ultra-Bold"/>
            </a:endParaRPr>
          </a:p>
        </p:txBody>
      </p:sp>
      <p:sp>
        <p:nvSpPr>
          <p:cNvPr id="19" name="TextBox 19"/>
          <p:cNvSpPr txBox="1"/>
          <p:nvPr/>
        </p:nvSpPr>
        <p:spPr>
          <a:xfrm>
            <a:off x="7738288" y="3459991"/>
            <a:ext cx="539056" cy="523507"/>
          </a:xfrm>
          <a:prstGeom prst="rect">
            <a:avLst/>
          </a:prstGeom>
        </p:spPr>
        <p:txBody>
          <a:bodyPr lIns="50800" tIns="50800" rIns="50800" bIns="50800" rtlCol="0" anchor="ctr"/>
          <a:lstStyle/>
          <a:p>
            <a:pPr algn="ctr">
              <a:lnSpc>
                <a:spcPts val="1841"/>
              </a:lnSpc>
            </a:pPr>
            <a:endParaRPr/>
          </a:p>
        </p:txBody>
      </p:sp>
      <p:sp>
        <p:nvSpPr>
          <p:cNvPr id="24" name="TextBox 24"/>
          <p:cNvSpPr txBox="1"/>
          <p:nvPr/>
        </p:nvSpPr>
        <p:spPr>
          <a:xfrm>
            <a:off x="7738288" y="7298612"/>
            <a:ext cx="539056" cy="523507"/>
          </a:xfrm>
          <a:prstGeom prst="rect">
            <a:avLst/>
          </a:prstGeom>
        </p:spPr>
        <p:txBody>
          <a:bodyPr lIns="50800" tIns="50800" rIns="50800" bIns="50800" rtlCol="0" anchor="ctr"/>
          <a:lstStyle/>
          <a:p>
            <a:pPr algn="ctr">
              <a:lnSpc>
                <a:spcPts val="1841"/>
              </a:lnSpc>
            </a:pPr>
            <a:endParaRPr/>
          </a:p>
        </p:txBody>
      </p:sp>
      <p:pic>
        <p:nvPicPr>
          <p:cNvPr id="28" name="Picture 27" descr="A black and white logo&#10;&#10;Description automatically generated">
            <a:extLst>
              <a:ext uri="{FF2B5EF4-FFF2-40B4-BE49-F238E27FC236}">
                <a16:creationId xmlns:a16="http://schemas.microsoft.com/office/drawing/2014/main" id="{FCB5DD8F-68E0-0E25-08D9-5490E4A53E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400" y="8688295"/>
            <a:ext cx="1687458" cy="1671035"/>
          </a:xfrm>
          <a:prstGeom prst="rect">
            <a:avLst/>
          </a:prstGeom>
        </p:spPr>
      </p:pic>
      <p:pic>
        <p:nvPicPr>
          <p:cNvPr id="29" name="Picture 28" descr="A close up of a text&#10;&#10;Description automatically generated">
            <a:extLst>
              <a:ext uri="{FF2B5EF4-FFF2-40B4-BE49-F238E27FC236}">
                <a16:creationId xmlns:a16="http://schemas.microsoft.com/office/drawing/2014/main" id="{E15FF0FB-00BA-F84B-109D-371135B900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5260" y="616135"/>
            <a:ext cx="7943278" cy="1493868"/>
          </a:xfrm>
          <a:prstGeom prst="rect">
            <a:avLst/>
          </a:prstGeom>
        </p:spPr>
      </p:pic>
      <p:pic>
        <p:nvPicPr>
          <p:cNvPr id="31" name="Picture 30" descr="A table with numbers and letters&#10;&#10;Description automatically generated">
            <a:extLst>
              <a:ext uri="{FF2B5EF4-FFF2-40B4-BE49-F238E27FC236}">
                <a16:creationId xmlns:a16="http://schemas.microsoft.com/office/drawing/2014/main" id="{0524C56E-F69E-9BC1-B8E8-93751C65C1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17650" y="2300736"/>
            <a:ext cx="5279350" cy="3596815"/>
          </a:xfrm>
          <a:prstGeom prst="rect">
            <a:avLst/>
          </a:prstGeom>
        </p:spPr>
      </p:pic>
      <p:pic>
        <p:nvPicPr>
          <p:cNvPr id="33" name="Picture 32" descr="A screenshot of a computer&#10;&#10;Description automatically generated">
            <a:extLst>
              <a:ext uri="{FF2B5EF4-FFF2-40B4-BE49-F238E27FC236}">
                <a16:creationId xmlns:a16="http://schemas.microsoft.com/office/drawing/2014/main" id="{103348A7-6B59-7242-DA32-47DE94581F8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05260" y="6244798"/>
            <a:ext cx="7886700" cy="3810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210308" y="-427373"/>
            <a:ext cx="10507409" cy="11141745"/>
            <a:chOff x="0" y="0"/>
            <a:chExt cx="2767384" cy="2934451"/>
          </a:xfrm>
        </p:grpSpPr>
        <p:sp>
          <p:nvSpPr>
            <p:cNvPr id="4" name="Freeform 4"/>
            <p:cNvSpPr/>
            <p:nvPr/>
          </p:nvSpPr>
          <p:spPr>
            <a:xfrm>
              <a:off x="0" y="0"/>
              <a:ext cx="2767384" cy="2934451"/>
            </a:xfrm>
            <a:custGeom>
              <a:avLst/>
              <a:gdLst/>
              <a:ahLst/>
              <a:cxnLst/>
              <a:rect l="l" t="t" r="r" b="b"/>
              <a:pathLst>
                <a:path w="2767384" h="2934451">
                  <a:moveTo>
                    <a:pt x="0" y="0"/>
                  </a:moveTo>
                  <a:lnTo>
                    <a:pt x="2767384" y="0"/>
                  </a:lnTo>
                  <a:lnTo>
                    <a:pt x="2767384"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txBody>
            <a:bodyPr/>
            <a:lstStyle/>
            <a:p>
              <a:endParaRPr lang="en-US"/>
            </a:p>
          </p:txBody>
        </p:sp>
        <p:sp>
          <p:nvSpPr>
            <p:cNvPr id="5" name="TextBox 5"/>
            <p:cNvSpPr txBox="1"/>
            <p:nvPr/>
          </p:nvSpPr>
          <p:spPr>
            <a:xfrm>
              <a:off x="0" y="-38100"/>
              <a:ext cx="2767384" cy="2972551"/>
            </a:xfrm>
            <a:prstGeom prst="rect">
              <a:avLst/>
            </a:prstGeom>
          </p:spPr>
          <p:txBody>
            <a:bodyPr lIns="50800" tIns="50800" rIns="50800" bIns="50800" rtlCol="0" anchor="ctr"/>
            <a:lstStyle/>
            <a:p>
              <a:pPr algn="ctr">
                <a:lnSpc>
                  <a:spcPts val="2566"/>
                </a:lnSpc>
              </a:pPr>
              <a:endParaRPr/>
            </a:p>
          </p:txBody>
        </p:sp>
      </p:grpSp>
      <p:sp>
        <p:nvSpPr>
          <p:cNvPr id="6" name="Freeform 6"/>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a:grpSpLocks noChangeAspect="1"/>
          </p:cNvGrpSpPr>
          <p:nvPr/>
        </p:nvGrpSpPr>
        <p:grpSpPr>
          <a:xfrm>
            <a:off x="105505" y="3924300"/>
            <a:ext cx="2623611" cy="2623611"/>
            <a:chOff x="0" y="0"/>
            <a:chExt cx="14840029" cy="14840029"/>
          </a:xfrm>
        </p:grpSpPr>
        <p:sp>
          <p:nvSpPr>
            <p:cNvPr id="8" name="Freeform 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txBody>
            <a:bodyPr/>
            <a:lstStyle/>
            <a:p>
              <a:endParaRPr lang="en-US"/>
            </a:p>
          </p:txBody>
        </p:sp>
        <p:sp>
          <p:nvSpPr>
            <p:cNvPr id="9" name="Freeform 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10" name="Freeform 1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41613" r="-41613"/>
              </a:stretch>
            </a:blipFill>
          </p:spPr>
          <p:txBody>
            <a:bodyPr/>
            <a:lstStyle/>
            <a:p>
              <a:endParaRPr lang="en-US"/>
            </a:p>
          </p:txBody>
        </p:sp>
      </p:grpSp>
      <p:sp>
        <p:nvSpPr>
          <p:cNvPr id="11" name="TextBox 11"/>
          <p:cNvSpPr txBox="1"/>
          <p:nvPr/>
        </p:nvSpPr>
        <p:spPr>
          <a:xfrm>
            <a:off x="8396074" y="172284"/>
            <a:ext cx="7448771" cy="1406355"/>
          </a:xfrm>
          <a:prstGeom prst="rect">
            <a:avLst/>
          </a:prstGeom>
        </p:spPr>
        <p:txBody>
          <a:bodyPr lIns="0" tIns="0" rIns="0" bIns="0" rtlCol="0" anchor="t">
            <a:spAutoFit/>
          </a:bodyPr>
          <a:lstStyle/>
          <a:p>
            <a:pPr algn="l">
              <a:lnSpc>
                <a:spcPts val="5479"/>
              </a:lnSpc>
            </a:pPr>
            <a:r>
              <a:rPr lang="en-US" sz="5168" b="1">
                <a:solidFill>
                  <a:srgbClr val="000000"/>
                </a:solidFill>
                <a:latin typeface="Montserrat Semi-Bold"/>
                <a:ea typeface="Montserrat Semi-Bold"/>
                <a:cs typeface="Montserrat Semi-Bold"/>
                <a:sym typeface="Montserrat Semi-Bold"/>
              </a:rPr>
              <a:t>Queries and Relational Algebra</a:t>
            </a:r>
          </a:p>
        </p:txBody>
      </p:sp>
      <p:sp>
        <p:nvSpPr>
          <p:cNvPr id="12" name="TextBox 12"/>
          <p:cNvSpPr txBox="1"/>
          <p:nvPr/>
        </p:nvSpPr>
        <p:spPr>
          <a:xfrm>
            <a:off x="4395352" y="134410"/>
            <a:ext cx="4000721" cy="894290"/>
          </a:xfrm>
          <a:prstGeom prst="rect">
            <a:avLst/>
          </a:prstGeom>
        </p:spPr>
        <p:txBody>
          <a:bodyPr lIns="0" tIns="0" rIns="0" bIns="0" rtlCol="0" anchor="t">
            <a:spAutoFit/>
          </a:bodyPr>
          <a:lstStyle/>
          <a:p>
            <a:pPr algn="l">
              <a:lnSpc>
                <a:spcPts val="6751"/>
              </a:lnSpc>
            </a:pPr>
            <a:r>
              <a:rPr lang="en-US" sz="6368" b="1">
                <a:solidFill>
                  <a:srgbClr val="2C6AD3"/>
                </a:solidFill>
                <a:latin typeface="Montserrat Heavy"/>
                <a:ea typeface="Montserrat Heavy"/>
                <a:cs typeface="Montserrat Heavy"/>
                <a:sym typeface="Montserrat Heavy"/>
              </a:rPr>
              <a:t>Complex</a:t>
            </a:r>
          </a:p>
        </p:txBody>
      </p:sp>
      <p:grpSp>
        <p:nvGrpSpPr>
          <p:cNvPr id="15" name="Group 15"/>
          <p:cNvGrpSpPr>
            <a:grpSpLocks noChangeAspect="1"/>
          </p:cNvGrpSpPr>
          <p:nvPr/>
        </p:nvGrpSpPr>
        <p:grpSpPr>
          <a:xfrm>
            <a:off x="9435824" y="4290147"/>
            <a:ext cx="2623611" cy="2623611"/>
            <a:chOff x="0" y="0"/>
            <a:chExt cx="14840029" cy="14840029"/>
          </a:xfrm>
        </p:grpSpPr>
        <p:sp>
          <p:nvSpPr>
            <p:cNvPr id="16" name="Freeform 16"/>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txBody>
            <a:bodyPr/>
            <a:lstStyle/>
            <a:p>
              <a:endParaRPr lang="en-US"/>
            </a:p>
          </p:txBody>
        </p:sp>
        <p:sp>
          <p:nvSpPr>
            <p:cNvPr id="17" name="Freeform 17"/>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18" name="Freeform 18"/>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4665" r="-24665"/>
              </a:stretch>
            </a:blipFill>
          </p:spPr>
          <p:txBody>
            <a:bodyPr/>
            <a:lstStyle/>
            <a:p>
              <a:endParaRPr lang="en-US"/>
            </a:p>
          </p:txBody>
        </p:sp>
      </p:grpSp>
      <p:pic>
        <p:nvPicPr>
          <p:cNvPr id="21" name="Picture 20" descr="A black and white logo&#10;&#10;Description automatically generated">
            <a:extLst>
              <a:ext uri="{FF2B5EF4-FFF2-40B4-BE49-F238E27FC236}">
                <a16:creationId xmlns:a16="http://schemas.microsoft.com/office/drawing/2014/main" id="{CFD504B0-A235-43D3-0C68-64D8905E561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400" y="8688295"/>
            <a:ext cx="1687458" cy="1671035"/>
          </a:xfrm>
          <a:prstGeom prst="rect">
            <a:avLst/>
          </a:prstGeom>
        </p:spPr>
      </p:pic>
      <p:pic>
        <p:nvPicPr>
          <p:cNvPr id="23" name="Picture 22" descr="A close-up of a document&#10;&#10;Description automatically generated">
            <a:extLst>
              <a:ext uri="{FF2B5EF4-FFF2-40B4-BE49-F238E27FC236}">
                <a16:creationId xmlns:a16="http://schemas.microsoft.com/office/drawing/2014/main" id="{19B7E86B-F49E-D483-15FE-54C4162108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6730" y="2409031"/>
            <a:ext cx="5895975" cy="1495425"/>
          </a:xfrm>
          <a:prstGeom prst="rect">
            <a:avLst/>
          </a:prstGeom>
        </p:spPr>
      </p:pic>
      <p:pic>
        <p:nvPicPr>
          <p:cNvPr id="25" name="Picture 24" descr="A table of numbers and letters&#10;&#10;Description automatically generated">
            <a:extLst>
              <a:ext uri="{FF2B5EF4-FFF2-40B4-BE49-F238E27FC236}">
                <a16:creationId xmlns:a16="http://schemas.microsoft.com/office/drawing/2014/main" id="{B9213DEC-3D4F-9EA9-CDE6-20989036F7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56730" y="4601554"/>
            <a:ext cx="6718572" cy="5596697"/>
          </a:xfrm>
          <a:prstGeom prst="rect">
            <a:avLst/>
          </a:prstGeom>
        </p:spPr>
      </p:pic>
      <p:pic>
        <p:nvPicPr>
          <p:cNvPr id="27" name="Picture 26" descr="A black text on a white background&#10;&#10;Description automatically generated">
            <a:extLst>
              <a:ext uri="{FF2B5EF4-FFF2-40B4-BE49-F238E27FC236}">
                <a16:creationId xmlns:a16="http://schemas.microsoft.com/office/drawing/2014/main" id="{4123C00F-D921-3E8B-EF3D-B4EFD4C992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68441" y="2318979"/>
            <a:ext cx="7258050" cy="1228725"/>
          </a:xfrm>
          <a:prstGeom prst="rect">
            <a:avLst/>
          </a:prstGeom>
        </p:spPr>
      </p:pic>
      <p:pic>
        <p:nvPicPr>
          <p:cNvPr id="29" name="Picture 28" descr="A table with numbers and letters&#10;&#10;Description automatically generated">
            <a:extLst>
              <a:ext uri="{FF2B5EF4-FFF2-40B4-BE49-F238E27FC236}">
                <a16:creationId xmlns:a16="http://schemas.microsoft.com/office/drawing/2014/main" id="{75C98C8C-25E9-0B09-7C66-B7AFC9C388E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334533" y="3957681"/>
            <a:ext cx="5429843" cy="613454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TextBox 3"/>
          <p:cNvSpPr txBox="1"/>
          <p:nvPr/>
        </p:nvSpPr>
        <p:spPr>
          <a:xfrm>
            <a:off x="4395352" y="134410"/>
            <a:ext cx="4000721" cy="894290"/>
          </a:xfrm>
          <a:prstGeom prst="rect">
            <a:avLst/>
          </a:prstGeom>
        </p:spPr>
        <p:txBody>
          <a:bodyPr lIns="0" tIns="0" rIns="0" bIns="0" rtlCol="0" anchor="t">
            <a:spAutoFit/>
          </a:bodyPr>
          <a:lstStyle/>
          <a:p>
            <a:pPr algn="l">
              <a:lnSpc>
                <a:spcPts val="6751"/>
              </a:lnSpc>
            </a:pPr>
            <a:r>
              <a:rPr lang="en-US" sz="6368" b="1">
                <a:solidFill>
                  <a:srgbClr val="2C6AD3"/>
                </a:solidFill>
                <a:latin typeface="Montserrat Heavy"/>
                <a:ea typeface="Montserrat Heavy"/>
                <a:cs typeface="Montserrat Heavy"/>
                <a:sym typeface="Montserrat Heavy"/>
              </a:rPr>
              <a:t>Complex</a:t>
            </a:r>
          </a:p>
        </p:txBody>
      </p:sp>
      <p:sp>
        <p:nvSpPr>
          <p:cNvPr id="4" name="TextBox 4"/>
          <p:cNvSpPr txBox="1"/>
          <p:nvPr/>
        </p:nvSpPr>
        <p:spPr>
          <a:xfrm>
            <a:off x="8396074" y="172284"/>
            <a:ext cx="7448771" cy="1406355"/>
          </a:xfrm>
          <a:prstGeom prst="rect">
            <a:avLst/>
          </a:prstGeom>
        </p:spPr>
        <p:txBody>
          <a:bodyPr lIns="0" tIns="0" rIns="0" bIns="0" rtlCol="0" anchor="t">
            <a:spAutoFit/>
          </a:bodyPr>
          <a:lstStyle/>
          <a:p>
            <a:pPr algn="l">
              <a:lnSpc>
                <a:spcPts val="5479"/>
              </a:lnSpc>
            </a:pPr>
            <a:r>
              <a:rPr lang="en-US" sz="5168" b="1">
                <a:solidFill>
                  <a:srgbClr val="000000"/>
                </a:solidFill>
                <a:latin typeface="Montserrat Semi-Bold"/>
                <a:ea typeface="Montserrat Semi-Bold"/>
                <a:cs typeface="Montserrat Semi-Bold"/>
                <a:sym typeface="Montserrat Semi-Bold"/>
              </a:rPr>
              <a:t>Queries and Relational Algebra</a:t>
            </a:r>
          </a:p>
        </p:txBody>
      </p:sp>
      <p:grpSp>
        <p:nvGrpSpPr>
          <p:cNvPr id="9" name="Group 9"/>
          <p:cNvGrpSpPr>
            <a:grpSpLocks noChangeAspect="1"/>
          </p:cNvGrpSpPr>
          <p:nvPr/>
        </p:nvGrpSpPr>
        <p:grpSpPr>
          <a:xfrm>
            <a:off x="277503" y="4290147"/>
            <a:ext cx="2623611" cy="2623611"/>
            <a:chOff x="0" y="0"/>
            <a:chExt cx="14840029" cy="14840029"/>
          </a:xfrm>
        </p:grpSpPr>
        <p:sp>
          <p:nvSpPr>
            <p:cNvPr id="10" name="Freeform 10"/>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txBody>
            <a:bodyPr/>
            <a:lstStyle/>
            <a:p>
              <a:endParaRPr lang="en-US"/>
            </a:p>
          </p:txBody>
        </p:sp>
        <p:sp>
          <p:nvSpPr>
            <p:cNvPr id="11" name="Freeform 11"/>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12" name="Freeform 12"/>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6286" r="-26286"/>
              </a:stretch>
            </a:blipFill>
          </p:spPr>
          <p:txBody>
            <a:bodyPr/>
            <a:lstStyle/>
            <a:p>
              <a:endParaRPr lang="en-US"/>
            </a:p>
          </p:txBody>
        </p:sp>
      </p:grpSp>
      <p:grpSp>
        <p:nvGrpSpPr>
          <p:cNvPr id="13" name="Group 13"/>
          <p:cNvGrpSpPr>
            <a:grpSpLocks noChangeAspect="1"/>
          </p:cNvGrpSpPr>
          <p:nvPr/>
        </p:nvGrpSpPr>
        <p:grpSpPr>
          <a:xfrm>
            <a:off x="8665375" y="4290147"/>
            <a:ext cx="2623611" cy="2623611"/>
            <a:chOff x="0" y="0"/>
            <a:chExt cx="14840029" cy="14840029"/>
          </a:xfrm>
        </p:grpSpPr>
        <p:sp>
          <p:nvSpPr>
            <p:cNvPr id="14" name="Freeform 1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txBody>
            <a:bodyPr/>
            <a:lstStyle/>
            <a:p>
              <a:endParaRPr lang="en-US"/>
            </a:p>
          </p:txBody>
        </p:sp>
        <p:sp>
          <p:nvSpPr>
            <p:cNvPr id="15" name="Freeform 1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16" name="Freeform 1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16369" r="-16369"/>
              </a:stretch>
            </a:blipFill>
          </p:spPr>
          <p:txBody>
            <a:bodyPr/>
            <a:lstStyle/>
            <a:p>
              <a:endParaRPr lang="en-US"/>
            </a:p>
          </p:txBody>
        </p:sp>
      </p:grpSp>
      <p:sp>
        <p:nvSpPr>
          <p:cNvPr id="17" name="Freeform 17"/>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8" name="Picture 17" descr="A black and white logo&#10;&#10;Description automatically generated">
            <a:extLst>
              <a:ext uri="{FF2B5EF4-FFF2-40B4-BE49-F238E27FC236}">
                <a16:creationId xmlns:a16="http://schemas.microsoft.com/office/drawing/2014/main" id="{9ADA5B3F-A459-F7C0-CB6E-D2EE2E47595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400" y="8688295"/>
            <a:ext cx="1687458" cy="1671035"/>
          </a:xfrm>
          <a:prstGeom prst="rect">
            <a:avLst/>
          </a:prstGeom>
        </p:spPr>
      </p:pic>
      <p:pic>
        <p:nvPicPr>
          <p:cNvPr id="22" name="Picture 21" descr="A black text on a white background&#10;&#10;Description automatically generated">
            <a:extLst>
              <a:ext uri="{FF2B5EF4-FFF2-40B4-BE49-F238E27FC236}">
                <a16:creationId xmlns:a16="http://schemas.microsoft.com/office/drawing/2014/main" id="{B437E728-60DB-64A4-0779-47A15B2588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5950" y="2494824"/>
            <a:ext cx="7258050" cy="1228725"/>
          </a:xfrm>
          <a:prstGeom prst="rect">
            <a:avLst/>
          </a:prstGeom>
        </p:spPr>
      </p:pic>
      <p:pic>
        <p:nvPicPr>
          <p:cNvPr id="24" name="Picture 23" descr="A table with numbers and letters&#10;&#10;Description automatically generated">
            <a:extLst>
              <a:ext uri="{FF2B5EF4-FFF2-40B4-BE49-F238E27FC236}">
                <a16:creationId xmlns:a16="http://schemas.microsoft.com/office/drawing/2014/main" id="{DE203DD5-53E0-58CC-AB89-5D7DDFD1B4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90859" y="4067686"/>
            <a:ext cx="5393517" cy="6093507"/>
          </a:xfrm>
          <a:prstGeom prst="rect">
            <a:avLst/>
          </a:prstGeom>
        </p:spPr>
      </p:pic>
      <p:pic>
        <p:nvPicPr>
          <p:cNvPr id="26" name="Picture 25" descr="A close-up of a number&#10;&#10;Description automatically generated">
            <a:extLst>
              <a:ext uri="{FF2B5EF4-FFF2-40B4-BE49-F238E27FC236}">
                <a16:creationId xmlns:a16="http://schemas.microsoft.com/office/drawing/2014/main" id="{4E4CAC85-8D35-A627-C3D3-BE09A3728A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120459" y="4350274"/>
            <a:ext cx="5524500" cy="1724025"/>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A66CD6C0-4177-4BC9-539E-D83A1A0C74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15606" y="7108294"/>
            <a:ext cx="3057525" cy="13811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a:grpSpLocks noChangeAspect="1"/>
          </p:cNvGrpSpPr>
          <p:nvPr/>
        </p:nvGrpSpPr>
        <p:grpSpPr>
          <a:xfrm>
            <a:off x="9748233" y="4290147"/>
            <a:ext cx="2623611" cy="2623611"/>
            <a:chOff x="0" y="0"/>
            <a:chExt cx="14840029" cy="14840029"/>
          </a:xfrm>
        </p:grpSpPr>
        <p:sp>
          <p:nvSpPr>
            <p:cNvPr id="4" name="Freeform 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txBody>
            <a:bodyPr/>
            <a:lstStyle/>
            <a:p>
              <a:endParaRPr lang="en-US"/>
            </a:p>
          </p:txBody>
        </p:sp>
        <p:sp>
          <p:nvSpPr>
            <p:cNvPr id="5" name="Freeform 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6" name="Freeform 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1783" r="-1783"/>
              </a:stretch>
            </a:blipFill>
          </p:spPr>
          <p:txBody>
            <a:bodyPr/>
            <a:lstStyle/>
            <a:p>
              <a:endParaRPr lang="en-US"/>
            </a:p>
          </p:txBody>
        </p:sp>
      </p:grpSp>
      <p:grpSp>
        <p:nvGrpSpPr>
          <p:cNvPr id="7" name="Group 7"/>
          <p:cNvGrpSpPr>
            <a:grpSpLocks noChangeAspect="1"/>
          </p:cNvGrpSpPr>
          <p:nvPr/>
        </p:nvGrpSpPr>
        <p:grpSpPr>
          <a:xfrm>
            <a:off x="1351344" y="4290147"/>
            <a:ext cx="2623611" cy="2623611"/>
            <a:chOff x="0" y="0"/>
            <a:chExt cx="14840029" cy="14840029"/>
          </a:xfrm>
        </p:grpSpPr>
        <p:sp>
          <p:nvSpPr>
            <p:cNvPr id="8" name="Freeform 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txBody>
            <a:bodyPr/>
            <a:lstStyle/>
            <a:p>
              <a:endParaRPr lang="en-US"/>
            </a:p>
          </p:txBody>
        </p:sp>
        <p:sp>
          <p:nvSpPr>
            <p:cNvPr id="9" name="Freeform 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10" name="Freeform 1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642" r="-24642"/>
              </a:stretch>
            </a:blipFill>
          </p:spPr>
          <p:txBody>
            <a:bodyPr/>
            <a:lstStyle/>
            <a:p>
              <a:endParaRPr lang="en-US"/>
            </a:p>
          </p:txBody>
        </p:sp>
      </p:grpSp>
      <p:sp>
        <p:nvSpPr>
          <p:cNvPr id="11" name="TextBox 11"/>
          <p:cNvSpPr txBox="1"/>
          <p:nvPr/>
        </p:nvSpPr>
        <p:spPr>
          <a:xfrm>
            <a:off x="4395352" y="134410"/>
            <a:ext cx="4000721" cy="894290"/>
          </a:xfrm>
          <a:prstGeom prst="rect">
            <a:avLst/>
          </a:prstGeom>
        </p:spPr>
        <p:txBody>
          <a:bodyPr lIns="0" tIns="0" rIns="0" bIns="0" rtlCol="0" anchor="t">
            <a:spAutoFit/>
          </a:bodyPr>
          <a:lstStyle/>
          <a:p>
            <a:pPr algn="l">
              <a:lnSpc>
                <a:spcPts val="6751"/>
              </a:lnSpc>
            </a:pPr>
            <a:r>
              <a:rPr lang="en-US" sz="6368" b="1">
                <a:solidFill>
                  <a:srgbClr val="2C6AD3"/>
                </a:solidFill>
                <a:latin typeface="Montserrat Heavy"/>
                <a:ea typeface="Montserrat Heavy"/>
                <a:cs typeface="Montserrat Heavy"/>
                <a:sym typeface="Montserrat Heavy"/>
              </a:rPr>
              <a:t>Complex</a:t>
            </a:r>
          </a:p>
        </p:txBody>
      </p:sp>
      <p:sp>
        <p:nvSpPr>
          <p:cNvPr id="12" name="TextBox 12"/>
          <p:cNvSpPr txBox="1"/>
          <p:nvPr/>
        </p:nvSpPr>
        <p:spPr>
          <a:xfrm>
            <a:off x="8396074" y="172284"/>
            <a:ext cx="7448771" cy="1406355"/>
          </a:xfrm>
          <a:prstGeom prst="rect">
            <a:avLst/>
          </a:prstGeom>
        </p:spPr>
        <p:txBody>
          <a:bodyPr lIns="0" tIns="0" rIns="0" bIns="0" rtlCol="0" anchor="t">
            <a:spAutoFit/>
          </a:bodyPr>
          <a:lstStyle/>
          <a:p>
            <a:pPr algn="l">
              <a:lnSpc>
                <a:spcPts val="5479"/>
              </a:lnSpc>
            </a:pPr>
            <a:r>
              <a:rPr lang="en-US" sz="5168" b="1">
                <a:solidFill>
                  <a:srgbClr val="000000"/>
                </a:solidFill>
                <a:latin typeface="Montserrat Semi-Bold"/>
                <a:ea typeface="Montserrat Semi-Bold"/>
                <a:cs typeface="Montserrat Semi-Bold"/>
                <a:sym typeface="Montserrat Semi-Bold"/>
              </a:rPr>
              <a:t>Queries and Relational Algebra</a:t>
            </a:r>
          </a:p>
        </p:txBody>
      </p:sp>
      <p:pic>
        <p:nvPicPr>
          <p:cNvPr id="17" name="Picture 16" descr="A black and white logo&#10;&#10;Description automatically generated">
            <a:extLst>
              <a:ext uri="{FF2B5EF4-FFF2-40B4-BE49-F238E27FC236}">
                <a16:creationId xmlns:a16="http://schemas.microsoft.com/office/drawing/2014/main" id="{82F2CCD5-BE81-532A-6B8B-55AB160DA3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8688295"/>
            <a:ext cx="1687458" cy="1671035"/>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F5577905-93B0-C9F1-1DAA-8A58F2D7DE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8773" y="1967292"/>
            <a:ext cx="5562600" cy="1565142"/>
          </a:xfrm>
          <a:prstGeom prst="rect">
            <a:avLst/>
          </a:prstGeom>
        </p:spPr>
      </p:pic>
      <p:pic>
        <p:nvPicPr>
          <p:cNvPr id="21" name="Picture 20" descr="A table of names with white text&#10;&#10;Description automatically generated">
            <a:extLst>
              <a:ext uri="{FF2B5EF4-FFF2-40B4-BE49-F238E27FC236}">
                <a16:creationId xmlns:a16="http://schemas.microsoft.com/office/drawing/2014/main" id="{960D251A-9A3E-772E-00FD-FCB5A30312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4969" y="3779604"/>
            <a:ext cx="4329680" cy="6423234"/>
          </a:xfrm>
          <a:prstGeom prst="rect">
            <a:avLst/>
          </a:prstGeom>
        </p:spPr>
      </p:pic>
      <p:pic>
        <p:nvPicPr>
          <p:cNvPr id="23" name="Picture 22" descr="A close up of text&#10;&#10;Description automatically generated">
            <a:extLst>
              <a:ext uri="{FF2B5EF4-FFF2-40B4-BE49-F238E27FC236}">
                <a16:creationId xmlns:a16="http://schemas.microsoft.com/office/drawing/2014/main" id="{3A5BC79F-C54C-79B4-D0C1-D0A52412F9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77600" y="1984040"/>
            <a:ext cx="6543675" cy="1547831"/>
          </a:xfrm>
          <a:prstGeom prst="rect">
            <a:avLst/>
          </a:prstGeom>
        </p:spPr>
      </p:pic>
      <p:pic>
        <p:nvPicPr>
          <p:cNvPr id="25" name="Picture 24" descr="A table with numbers and names&#10;&#10;Description automatically generated">
            <a:extLst>
              <a:ext uri="{FF2B5EF4-FFF2-40B4-BE49-F238E27FC236}">
                <a16:creationId xmlns:a16="http://schemas.microsoft.com/office/drawing/2014/main" id="{86155206-CEC9-A70E-50C7-CEB5FC2FC8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49450" y="3937272"/>
            <a:ext cx="5503003" cy="624467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929855" y="-403539"/>
            <a:ext cx="13031377" cy="11141745"/>
            <a:chOff x="0" y="0"/>
            <a:chExt cx="3432132" cy="2934451"/>
          </a:xfrm>
        </p:grpSpPr>
        <p:sp>
          <p:nvSpPr>
            <p:cNvPr id="4" name="Freeform 4"/>
            <p:cNvSpPr/>
            <p:nvPr/>
          </p:nvSpPr>
          <p:spPr>
            <a:xfrm>
              <a:off x="0" y="0"/>
              <a:ext cx="3432132" cy="2934451"/>
            </a:xfrm>
            <a:custGeom>
              <a:avLst/>
              <a:gdLst/>
              <a:ahLst/>
              <a:cxnLst/>
              <a:rect l="l" t="t" r="r" b="b"/>
              <a:pathLst>
                <a:path w="3432132" h="2934451">
                  <a:moveTo>
                    <a:pt x="0" y="0"/>
                  </a:moveTo>
                  <a:lnTo>
                    <a:pt x="3432132" y="0"/>
                  </a:lnTo>
                  <a:lnTo>
                    <a:pt x="3432132"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txBody>
            <a:bodyPr/>
            <a:lstStyle/>
            <a:p>
              <a:endParaRPr lang="en-US"/>
            </a:p>
          </p:txBody>
        </p:sp>
        <p:sp>
          <p:nvSpPr>
            <p:cNvPr id="5" name="TextBox 5"/>
            <p:cNvSpPr txBox="1"/>
            <p:nvPr/>
          </p:nvSpPr>
          <p:spPr>
            <a:xfrm>
              <a:off x="0" y="-38100"/>
              <a:ext cx="3432132" cy="2972551"/>
            </a:xfrm>
            <a:prstGeom prst="rect">
              <a:avLst/>
            </a:prstGeom>
          </p:spPr>
          <p:txBody>
            <a:bodyPr lIns="50800" tIns="50800" rIns="50800" bIns="50800" rtlCol="0" anchor="ctr"/>
            <a:lstStyle/>
            <a:p>
              <a:pPr algn="ctr">
                <a:lnSpc>
                  <a:spcPts val="2566"/>
                </a:lnSpc>
              </a:pPr>
              <a:endParaRPr/>
            </a:p>
          </p:txBody>
        </p:sp>
      </p:grpSp>
      <p:sp>
        <p:nvSpPr>
          <p:cNvPr id="6" name="Freeform 6"/>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929855" y="-561815"/>
            <a:ext cx="22357833" cy="6098304"/>
            <a:chOff x="0" y="0"/>
            <a:chExt cx="5888483" cy="1606138"/>
          </a:xfrm>
        </p:grpSpPr>
        <p:sp>
          <p:nvSpPr>
            <p:cNvPr id="8" name="Freeform 8"/>
            <p:cNvSpPr/>
            <p:nvPr/>
          </p:nvSpPr>
          <p:spPr>
            <a:xfrm>
              <a:off x="0" y="0"/>
              <a:ext cx="5888483" cy="1606138"/>
            </a:xfrm>
            <a:custGeom>
              <a:avLst/>
              <a:gdLst/>
              <a:ahLst/>
              <a:cxnLst/>
              <a:rect l="l" t="t" r="r" b="b"/>
              <a:pathLst>
                <a:path w="5888483" h="1606138">
                  <a:moveTo>
                    <a:pt x="0" y="0"/>
                  </a:moveTo>
                  <a:lnTo>
                    <a:pt x="5888483" y="0"/>
                  </a:lnTo>
                  <a:lnTo>
                    <a:pt x="5888483" y="1606138"/>
                  </a:lnTo>
                  <a:lnTo>
                    <a:pt x="0" y="1606138"/>
                  </a:lnTo>
                  <a:close/>
                </a:path>
              </a:pathLst>
            </a:custGeom>
            <a:solidFill>
              <a:srgbClr val="E5E5E5">
                <a:alpha val="64706"/>
              </a:srgbClr>
            </a:solidFill>
          </p:spPr>
          <p:txBody>
            <a:bodyPr/>
            <a:lstStyle/>
            <a:p>
              <a:endParaRPr lang="en-US"/>
            </a:p>
          </p:txBody>
        </p:sp>
        <p:sp>
          <p:nvSpPr>
            <p:cNvPr id="9" name="TextBox 9"/>
            <p:cNvSpPr txBox="1"/>
            <p:nvPr/>
          </p:nvSpPr>
          <p:spPr>
            <a:xfrm>
              <a:off x="0" y="19050"/>
              <a:ext cx="5888483" cy="1587088"/>
            </a:xfrm>
            <a:prstGeom prst="rect">
              <a:avLst/>
            </a:prstGeom>
          </p:spPr>
          <p:txBody>
            <a:bodyPr lIns="50800" tIns="50800" rIns="50800" bIns="50800" rtlCol="0" anchor="ctr"/>
            <a:lstStyle/>
            <a:p>
              <a:pPr algn="ctr">
                <a:lnSpc>
                  <a:spcPts val="1841"/>
                </a:lnSpc>
              </a:pPr>
              <a:endParaRPr/>
            </a:p>
          </p:txBody>
        </p:sp>
      </p:grpSp>
      <p:grpSp>
        <p:nvGrpSpPr>
          <p:cNvPr id="10" name="Group 10"/>
          <p:cNvGrpSpPr/>
          <p:nvPr/>
        </p:nvGrpSpPr>
        <p:grpSpPr>
          <a:xfrm>
            <a:off x="16476765" y="-401139"/>
            <a:ext cx="3493430" cy="349343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txBody>
            <a:bodyPr/>
            <a:lstStyle/>
            <a:p>
              <a:endParaRPr lang="en-US"/>
            </a:p>
          </p:txBody>
        </p:sp>
        <p:sp>
          <p:nvSpPr>
            <p:cNvPr id="12" name="TextBox 12"/>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nvGrpSpPr>
          <p:cNvPr id="13" name="Group 13"/>
          <p:cNvGrpSpPr/>
          <p:nvPr/>
        </p:nvGrpSpPr>
        <p:grpSpPr>
          <a:xfrm>
            <a:off x="-2077935" y="7714161"/>
            <a:ext cx="3493430" cy="349343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txBody>
            <a:bodyPr/>
            <a:lstStyle/>
            <a:p>
              <a:endParaRPr lang="en-US"/>
            </a:p>
          </p:txBody>
        </p:sp>
        <p:sp>
          <p:nvSpPr>
            <p:cNvPr id="15" name="TextBox 15"/>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sp>
        <p:nvSpPr>
          <p:cNvPr id="16" name="TextBox 16"/>
          <p:cNvSpPr txBox="1"/>
          <p:nvPr/>
        </p:nvSpPr>
        <p:spPr>
          <a:xfrm>
            <a:off x="-88665" y="2232118"/>
            <a:ext cx="7661538" cy="943100"/>
          </a:xfrm>
          <a:prstGeom prst="rect">
            <a:avLst/>
          </a:prstGeom>
        </p:spPr>
        <p:txBody>
          <a:bodyPr lIns="0" tIns="0" rIns="0" bIns="0" rtlCol="0" anchor="t">
            <a:spAutoFit/>
          </a:bodyPr>
          <a:lstStyle/>
          <a:p>
            <a:pPr algn="l">
              <a:lnSpc>
                <a:spcPts val="7175"/>
              </a:lnSpc>
            </a:pPr>
            <a:r>
              <a:rPr lang="en-US" sz="6768" b="1" dirty="0">
                <a:solidFill>
                  <a:srgbClr val="2C6AD3"/>
                </a:solidFill>
                <a:latin typeface="Montserrat Heavy"/>
                <a:ea typeface="Montserrat Heavy"/>
                <a:cs typeface="Montserrat Heavy"/>
                <a:sym typeface="Montserrat Heavy"/>
              </a:rPr>
              <a:t>Functions</a:t>
            </a:r>
          </a:p>
        </p:txBody>
      </p:sp>
      <p:sp>
        <p:nvSpPr>
          <p:cNvPr id="17" name="TextBox 17"/>
          <p:cNvSpPr txBox="1"/>
          <p:nvPr/>
        </p:nvSpPr>
        <p:spPr>
          <a:xfrm>
            <a:off x="87771" y="3225664"/>
            <a:ext cx="8286795" cy="943100"/>
          </a:xfrm>
          <a:prstGeom prst="rect">
            <a:avLst/>
          </a:prstGeom>
        </p:spPr>
        <p:txBody>
          <a:bodyPr lIns="0" tIns="0" rIns="0" bIns="0" rtlCol="0" anchor="t">
            <a:spAutoFit/>
          </a:bodyPr>
          <a:lstStyle/>
          <a:p>
            <a:pPr algn="l">
              <a:lnSpc>
                <a:spcPts val="7175"/>
              </a:lnSpc>
            </a:pPr>
            <a:r>
              <a:rPr lang="en-US" sz="6768" b="1" dirty="0">
                <a:solidFill>
                  <a:srgbClr val="000000"/>
                </a:solidFill>
                <a:latin typeface="Montserrat Semi-Bold"/>
                <a:ea typeface="Montserrat Semi-Bold"/>
                <a:cs typeface="Montserrat Semi-Bold"/>
                <a:sym typeface="Montserrat Semi-Bold"/>
              </a:rPr>
              <a:t>and Procedure</a:t>
            </a:r>
          </a:p>
        </p:txBody>
      </p:sp>
      <p:grpSp>
        <p:nvGrpSpPr>
          <p:cNvPr id="18" name="Group 18"/>
          <p:cNvGrpSpPr>
            <a:grpSpLocks noChangeAspect="1"/>
          </p:cNvGrpSpPr>
          <p:nvPr/>
        </p:nvGrpSpPr>
        <p:grpSpPr>
          <a:xfrm>
            <a:off x="1579944" y="4807280"/>
            <a:ext cx="2623611" cy="2623611"/>
            <a:chOff x="0" y="0"/>
            <a:chExt cx="14840029" cy="14840029"/>
          </a:xfrm>
        </p:grpSpPr>
        <p:sp>
          <p:nvSpPr>
            <p:cNvPr id="19" name="Freeform 19"/>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txBody>
            <a:bodyPr/>
            <a:lstStyle/>
            <a:p>
              <a:endParaRPr lang="en-US"/>
            </a:p>
          </p:txBody>
        </p:sp>
        <p:sp>
          <p:nvSpPr>
            <p:cNvPr id="20" name="Freeform 20"/>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21" name="Freeform 21"/>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8698" r="-28698"/>
              </a:stretch>
            </a:blipFill>
          </p:spPr>
          <p:txBody>
            <a:bodyPr/>
            <a:lstStyle/>
            <a:p>
              <a:endParaRPr lang="en-US"/>
            </a:p>
          </p:txBody>
        </p:sp>
      </p:grpSp>
      <p:grpSp>
        <p:nvGrpSpPr>
          <p:cNvPr id="22" name="Group 22"/>
          <p:cNvGrpSpPr>
            <a:grpSpLocks noChangeAspect="1"/>
          </p:cNvGrpSpPr>
          <p:nvPr/>
        </p:nvGrpSpPr>
        <p:grpSpPr>
          <a:xfrm>
            <a:off x="4920470" y="4943654"/>
            <a:ext cx="2623611" cy="2623611"/>
            <a:chOff x="0" y="0"/>
            <a:chExt cx="14840029" cy="14840029"/>
          </a:xfrm>
        </p:grpSpPr>
        <p:sp>
          <p:nvSpPr>
            <p:cNvPr id="23" name="Freeform 2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txBody>
            <a:bodyPr/>
            <a:lstStyle/>
            <a:p>
              <a:endParaRPr lang="en-US"/>
            </a:p>
          </p:txBody>
        </p:sp>
        <p:sp>
          <p:nvSpPr>
            <p:cNvPr id="24" name="Freeform 2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25" name="Freeform 2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4665" r="-24665"/>
              </a:stretch>
            </a:blipFill>
          </p:spPr>
          <p:txBody>
            <a:bodyPr/>
            <a:lstStyle/>
            <a:p>
              <a:endParaRPr lang="en-US"/>
            </a:p>
          </p:txBody>
        </p:sp>
      </p:grpSp>
      <p:pic>
        <p:nvPicPr>
          <p:cNvPr id="28" name="Picture 27" descr="A black and white logo&#10;&#10;Description automatically generated">
            <a:extLst>
              <a:ext uri="{FF2B5EF4-FFF2-40B4-BE49-F238E27FC236}">
                <a16:creationId xmlns:a16="http://schemas.microsoft.com/office/drawing/2014/main" id="{318ABEAD-341B-9442-8CEC-D5CD7380140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6185" y="8935731"/>
            <a:ext cx="1687458" cy="1671035"/>
          </a:xfrm>
          <a:prstGeom prst="rect">
            <a:avLst/>
          </a:prstGeom>
        </p:spPr>
      </p:pic>
      <p:pic>
        <p:nvPicPr>
          <p:cNvPr id="30" name="Picture 29" descr="A close-up of a computer screen&#10;&#10;Description automatically generated">
            <a:extLst>
              <a:ext uri="{FF2B5EF4-FFF2-40B4-BE49-F238E27FC236}">
                <a16:creationId xmlns:a16="http://schemas.microsoft.com/office/drawing/2014/main" id="{84D29148-3C5A-41F5-003D-E8DFC24E2A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7275" y="1047993"/>
            <a:ext cx="9561230" cy="2311158"/>
          </a:xfrm>
          <a:prstGeom prst="rect">
            <a:avLst/>
          </a:prstGeom>
        </p:spPr>
      </p:pic>
      <p:pic>
        <p:nvPicPr>
          <p:cNvPr id="32" name="Picture 31" descr="A computer code with text&#10;&#10;Description automatically generated with medium confidence">
            <a:extLst>
              <a:ext uri="{FF2B5EF4-FFF2-40B4-BE49-F238E27FC236}">
                <a16:creationId xmlns:a16="http://schemas.microsoft.com/office/drawing/2014/main" id="{3E66C67E-E3D8-3144-67AB-61AB16929F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46822" y="6119085"/>
            <a:ext cx="8310381" cy="391201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 r="-111"/>
            </a:stretch>
          </a:blipFill>
        </p:spPr>
        <p:txBody>
          <a:bodyPr/>
          <a:lstStyle/>
          <a:p>
            <a:endParaRPr lang="en-US"/>
          </a:p>
        </p:txBody>
      </p:sp>
      <p:grpSp>
        <p:nvGrpSpPr>
          <p:cNvPr id="3" name="Group 3"/>
          <p:cNvGrpSpPr/>
          <p:nvPr/>
        </p:nvGrpSpPr>
        <p:grpSpPr>
          <a:xfrm>
            <a:off x="14520965" y="-1543050"/>
            <a:ext cx="3868857" cy="11997932"/>
            <a:chOff x="0" y="0"/>
            <a:chExt cx="1018958" cy="3159949"/>
          </a:xfrm>
        </p:grpSpPr>
        <p:sp>
          <p:nvSpPr>
            <p:cNvPr id="4" name="Freeform 4"/>
            <p:cNvSpPr/>
            <p:nvPr/>
          </p:nvSpPr>
          <p:spPr>
            <a:xfrm>
              <a:off x="0" y="0"/>
              <a:ext cx="1018958" cy="3159949"/>
            </a:xfrm>
            <a:custGeom>
              <a:avLst/>
              <a:gdLst/>
              <a:ahLst/>
              <a:cxnLst/>
              <a:rect l="l" t="t" r="r" b="b"/>
              <a:pathLst>
                <a:path w="1018958" h="3159949">
                  <a:moveTo>
                    <a:pt x="0" y="0"/>
                  </a:moveTo>
                  <a:lnTo>
                    <a:pt x="1018958" y="0"/>
                  </a:lnTo>
                  <a:lnTo>
                    <a:pt x="1018958" y="3159949"/>
                  </a:lnTo>
                  <a:lnTo>
                    <a:pt x="0" y="3159949"/>
                  </a:lnTo>
                  <a:close/>
                </a:path>
              </a:pathLst>
            </a:custGeom>
            <a:solidFill>
              <a:srgbClr val="2C05F2"/>
            </a:solidFill>
          </p:spPr>
          <p:txBody>
            <a:bodyPr/>
            <a:lstStyle/>
            <a:p>
              <a:endParaRPr lang="en-US"/>
            </a:p>
          </p:txBody>
        </p:sp>
        <p:sp>
          <p:nvSpPr>
            <p:cNvPr id="5" name="TextBox 5"/>
            <p:cNvSpPr txBox="1"/>
            <p:nvPr/>
          </p:nvSpPr>
          <p:spPr>
            <a:xfrm>
              <a:off x="0" y="19050"/>
              <a:ext cx="1018958" cy="3140899"/>
            </a:xfrm>
            <a:prstGeom prst="rect">
              <a:avLst/>
            </a:prstGeom>
          </p:spPr>
          <p:txBody>
            <a:bodyPr lIns="50800" tIns="50800" rIns="50800" bIns="50800" rtlCol="0" anchor="ctr"/>
            <a:lstStyle/>
            <a:p>
              <a:pPr algn="ctr">
                <a:lnSpc>
                  <a:spcPts val="1841"/>
                </a:lnSpc>
              </a:pPr>
              <a:endParaRPr/>
            </a:p>
          </p:txBody>
        </p:sp>
      </p:grpSp>
      <p:grpSp>
        <p:nvGrpSpPr>
          <p:cNvPr id="6" name="Group 6"/>
          <p:cNvGrpSpPr/>
          <p:nvPr/>
        </p:nvGrpSpPr>
        <p:grpSpPr>
          <a:xfrm>
            <a:off x="10909386" y="2198640"/>
            <a:ext cx="5937387" cy="5937387"/>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l="-42024" r="-42024"/>
              </a:stretch>
            </a:blipFill>
          </p:spPr>
          <p:txBody>
            <a:bodyPr/>
            <a:lstStyle/>
            <a:p>
              <a:endParaRPr lang="en-US"/>
            </a:p>
          </p:txBody>
        </p:sp>
      </p:grpSp>
      <p:grpSp>
        <p:nvGrpSpPr>
          <p:cNvPr id="8" name="Group 8"/>
          <p:cNvGrpSpPr/>
          <p:nvPr/>
        </p:nvGrpSpPr>
        <p:grpSpPr>
          <a:xfrm>
            <a:off x="10366452" y="4648945"/>
            <a:ext cx="1465360" cy="146536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42900" cap="sq">
              <a:solidFill>
                <a:srgbClr val="2C05F2"/>
              </a:solidFill>
              <a:prstDash val="solid"/>
              <a:miter/>
            </a:ln>
          </p:spPr>
          <p:txBody>
            <a:bodyPr/>
            <a:lstStyle/>
            <a:p>
              <a:endParaRPr lang="en-US"/>
            </a:p>
          </p:txBody>
        </p:sp>
        <p:sp>
          <p:nvSpPr>
            <p:cNvPr id="10" name="TextBox 10"/>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sp>
        <p:nvSpPr>
          <p:cNvPr id="11" name="TextBox 11"/>
          <p:cNvSpPr txBox="1"/>
          <p:nvPr/>
        </p:nvSpPr>
        <p:spPr>
          <a:xfrm>
            <a:off x="1758027" y="4109601"/>
            <a:ext cx="7079683" cy="4679855"/>
          </a:xfrm>
          <a:prstGeom prst="rect">
            <a:avLst/>
          </a:prstGeom>
        </p:spPr>
        <p:txBody>
          <a:bodyPr lIns="0" tIns="0" rIns="0" bIns="0" rtlCol="0" anchor="t">
            <a:spAutoFit/>
          </a:bodyPr>
          <a:lstStyle/>
          <a:p>
            <a:pPr algn="l">
              <a:lnSpc>
                <a:spcPts val="3095"/>
              </a:lnSpc>
            </a:pPr>
            <a:r>
              <a:rPr lang="en-US" sz="2537">
                <a:solidFill>
                  <a:srgbClr val="000000"/>
                </a:solidFill>
                <a:latin typeface="Proxima Nova"/>
                <a:ea typeface="Proxima Nova"/>
                <a:cs typeface="Proxima Nova"/>
                <a:sym typeface="Proxima Nova"/>
              </a:rPr>
              <a:t>The "BlueWave Maritime System" project aims to design and implement a comprehensive system for managing maritime operations such as ship scheduling, passenger booking, cargo tracking, and port management. The system provides solutions to improve operational efficiency, reduce human errors resulting from manual processes, enhance data accuracy and reporting, and improve the user experience. The project addresses current issues facing the maritime transport sector, such as manual errors, delays, and poor service quality.</a:t>
            </a:r>
          </a:p>
        </p:txBody>
      </p:sp>
      <p:sp>
        <p:nvSpPr>
          <p:cNvPr id="12" name="TextBox 12"/>
          <p:cNvSpPr txBox="1"/>
          <p:nvPr/>
        </p:nvSpPr>
        <p:spPr>
          <a:xfrm>
            <a:off x="1758027" y="2070314"/>
            <a:ext cx="5085026" cy="796119"/>
          </a:xfrm>
          <a:prstGeom prst="rect">
            <a:avLst/>
          </a:prstGeom>
        </p:spPr>
        <p:txBody>
          <a:bodyPr lIns="0" tIns="0" rIns="0" bIns="0" rtlCol="0" anchor="t">
            <a:spAutoFit/>
          </a:bodyPr>
          <a:lstStyle/>
          <a:p>
            <a:pPr algn="l">
              <a:lnSpc>
                <a:spcPts val="6009"/>
              </a:lnSpc>
            </a:pPr>
            <a:r>
              <a:rPr lang="en-US" sz="5668" b="1">
                <a:solidFill>
                  <a:srgbClr val="2C6AD3"/>
                </a:solidFill>
                <a:latin typeface="Montserrat Heavy"/>
                <a:ea typeface="Montserrat Heavy"/>
                <a:cs typeface="Montserrat Heavy"/>
                <a:sym typeface="Montserrat Heavy"/>
              </a:rPr>
              <a:t>Introduction</a:t>
            </a:r>
          </a:p>
        </p:txBody>
      </p:sp>
      <p:sp>
        <p:nvSpPr>
          <p:cNvPr id="13" name="Freeform 13"/>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Freeform 14"/>
          <p:cNvSpPr/>
          <p:nvPr/>
        </p:nvSpPr>
        <p:spPr>
          <a:xfrm>
            <a:off x="15333339" y="8481535"/>
            <a:ext cx="846683" cy="484918"/>
          </a:xfrm>
          <a:custGeom>
            <a:avLst/>
            <a:gdLst/>
            <a:ahLst/>
            <a:cxnLst/>
            <a:rect l="l" t="t" r="r" b="b"/>
            <a:pathLst>
              <a:path w="846683" h="484918">
                <a:moveTo>
                  <a:pt x="0" y="0"/>
                </a:moveTo>
                <a:lnTo>
                  <a:pt x="846683" y="0"/>
                </a:lnTo>
                <a:lnTo>
                  <a:pt x="846683" y="484919"/>
                </a:lnTo>
                <a:lnTo>
                  <a:pt x="0" y="484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15" name="Picture 14" descr="A black and white logo&#10;&#10;Description automatically generated">
            <a:extLst>
              <a:ext uri="{FF2B5EF4-FFF2-40B4-BE49-F238E27FC236}">
                <a16:creationId xmlns:a16="http://schemas.microsoft.com/office/drawing/2014/main" id="{0A66E623-A2DF-497C-913C-7C676876082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400" y="8688295"/>
            <a:ext cx="1687458" cy="16710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rot="-10800000">
            <a:off x="5217698" y="-1657484"/>
            <a:ext cx="13070302" cy="11681815"/>
            <a:chOff x="0" y="0"/>
            <a:chExt cx="3442384" cy="3076692"/>
          </a:xfrm>
        </p:grpSpPr>
        <p:sp>
          <p:nvSpPr>
            <p:cNvPr id="4" name="Freeform 4"/>
            <p:cNvSpPr/>
            <p:nvPr/>
          </p:nvSpPr>
          <p:spPr>
            <a:xfrm>
              <a:off x="0" y="0"/>
              <a:ext cx="3442384" cy="3076692"/>
            </a:xfrm>
            <a:custGeom>
              <a:avLst/>
              <a:gdLst/>
              <a:ahLst/>
              <a:cxnLst/>
              <a:rect l="l" t="t" r="r" b="b"/>
              <a:pathLst>
                <a:path w="3442384" h="3076692">
                  <a:moveTo>
                    <a:pt x="0" y="0"/>
                  </a:moveTo>
                  <a:lnTo>
                    <a:pt x="3442384" y="0"/>
                  </a:lnTo>
                  <a:lnTo>
                    <a:pt x="3442384" y="3076692"/>
                  </a:lnTo>
                  <a:lnTo>
                    <a:pt x="0" y="3076692"/>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txBody>
            <a:bodyPr/>
            <a:lstStyle/>
            <a:p>
              <a:endParaRPr lang="en-US"/>
            </a:p>
          </p:txBody>
        </p:sp>
        <p:sp>
          <p:nvSpPr>
            <p:cNvPr id="5" name="TextBox 5"/>
            <p:cNvSpPr txBox="1"/>
            <p:nvPr/>
          </p:nvSpPr>
          <p:spPr>
            <a:xfrm>
              <a:off x="0" y="-38100"/>
              <a:ext cx="3442384" cy="3114792"/>
            </a:xfrm>
            <a:prstGeom prst="rect">
              <a:avLst/>
            </a:prstGeom>
          </p:spPr>
          <p:txBody>
            <a:bodyPr lIns="50800" tIns="50800" rIns="50800" bIns="50800" rtlCol="0" anchor="ctr"/>
            <a:lstStyle/>
            <a:p>
              <a:pPr algn="ctr">
                <a:lnSpc>
                  <a:spcPts val="2566"/>
                </a:lnSpc>
              </a:pPr>
              <a:endParaRPr/>
            </a:p>
          </p:txBody>
        </p:sp>
      </p:grpSp>
      <p:sp>
        <p:nvSpPr>
          <p:cNvPr id="6" name="Freeform 6"/>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929855" y="4415939"/>
            <a:ext cx="22357833" cy="3039421"/>
            <a:chOff x="0" y="0"/>
            <a:chExt cx="5888483" cy="800506"/>
          </a:xfrm>
        </p:grpSpPr>
        <p:sp>
          <p:nvSpPr>
            <p:cNvPr id="8" name="Freeform 8"/>
            <p:cNvSpPr/>
            <p:nvPr/>
          </p:nvSpPr>
          <p:spPr>
            <a:xfrm>
              <a:off x="0" y="0"/>
              <a:ext cx="5888483" cy="800506"/>
            </a:xfrm>
            <a:custGeom>
              <a:avLst/>
              <a:gdLst/>
              <a:ahLst/>
              <a:cxnLst/>
              <a:rect l="l" t="t" r="r" b="b"/>
              <a:pathLst>
                <a:path w="5888483" h="800506">
                  <a:moveTo>
                    <a:pt x="0" y="0"/>
                  </a:moveTo>
                  <a:lnTo>
                    <a:pt x="5888483" y="0"/>
                  </a:lnTo>
                  <a:lnTo>
                    <a:pt x="5888483" y="800506"/>
                  </a:lnTo>
                  <a:lnTo>
                    <a:pt x="0" y="800506"/>
                  </a:lnTo>
                  <a:close/>
                </a:path>
              </a:pathLst>
            </a:custGeom>
            <a:solidFill>
              <a:srgbClr val="E5E5E5">
                <a:alpha val="64706"/>
              </a:srgbClr>
            </a:solidFill>
          </p:spPr>
          <p:txBody>
            <a:bodyPr/>
            <a:lstStyle/>
            <a:p>
              <a:endParaRPr lang="en-US"/>
            </a:p>
          </p:txBody>
        </p:sp>
        <p:sp>
          <p:nvSpPr>
            <p:cNvPr id="9" name="TextBox 9"/>
            <p:cNvSpPr txBox="1"/>
            <p:nvPr/>
          </p:nvSpPr>
          <p:spPr>
            <a:xfrm>
              <a:off x="0" y="19050"/>
              <a:ext cx="5888483" cy="781456"/>
            </a:xfrm>
            <a:prstGeom prst="rect">
              <a:avLst/>
            </a:prstGeom>
          </p:spPr>
          <p:txBody>
            <a:bodyPr lIns="50800" tIns="50800" rIns="50800" bIns="50800" rtlCol="0" anchor="ctr"/>
            <a:lstStyle/>
            <a:p>
              <a:pPr algn="ctr">
                <a:lnSpc>
                  <a:spcPts val="1841"/>
                </a:lnSpc>
              </a:pPr>
              <a:endParaRPr/>
            </a:p>
          </p:txBody>
        </p:sp>
      </p:grpSp>
      <p:sp>
        <p:nvSpPr>
          <p:cNvPr id="10" name="TextBox 10"/>
          <p:cNvSpPr txBox="1"/>
          <p:nvPr/>
        </p:nvSpPr>
        <p:spPr>
          <a:xfrm>
            <a:off x="5691946" y="408681"/>
            <a:ext cx="7661538" cy="943087"/>
          </a:xfrm>
          <a:prstGeom prst="rect">
            <a:avLst/>
          </a:prstGeom>
        </p:spPr>
        <p:txBody>
          <a:bodyPr lIns="0" tIns="0" rIns="0" bIns="0" rtlCol="0" anchor="t">
            <a:spAutoFit/>
          </a:bodyPr>
          <a:lstStyle/>
          <a:p>
            <a:pPr algn="l">
              <a:lnSpc>
                <a:spcPts val="7175"/>
              </a:lnSpc>
            </a:pPr>
            <a:r>
              <a:rPr lang="en-US" sz="6768" b="1">
                <a:solidFill>
                  <a:srgbClr val="2C6AD3"/>
                </a:solidFill>
                <a:latin typeface="Montserrat Heavy"/>
                <a:ea typeface="Montserrat Heavy"/>
                <a:cs typeface="Montserrat Heavy"/>
                <a:sym typeface="Montserrat Heavy"/>
              </a:rPr>
              <a:t>Functions</a:t>
            </a:r>
          </a:p>
        </p:txBody>
      </p:sp>
      <p:sp>
        <p:nvSpPr>
          <p:cNvPr id="11" name="TextBox 11"/>
          <p:cNvSpPr txBox="1"/>
          <p:nvPr/>
        </p:nvSpPr>
        <p:spPr>
          <a:xfrm>
            <a:off x="7170017" y="1297201"/>
            <a:ext cx="4705395" cy="1578947"/>
          </a:xfrm>
          <a:prstGeom prst="rect">
            <a:avLst/>
          </a:prstGeom>
        </p:spPr>
        <p:txBody>
          <a:bodyPr lIns="0" tIns="0" rIns="0" bIns="0" rtlCol="0" anchor="t">
            <a:spAutoFit/>
          </a:bodyPr>
          <a:lstStyle/>
          <a:p>
            <a:pPr algn="l">
              <a:lnSpc>
                <a:spcPts val="6115"/>
              </a:lnSpc>
            </a:pPr>
            <a:r>
              <a:rPr lang="en-US" sz="5768" b="1">
                <a:solidFill>
                  <a:srgbClr val="000000"/>
                </a:solidFill>
                <a:latin typeface="Montserrat Semi-Bold"/>
                <a:ea typeface="Montserrat Semi-Bold"/>
                <a:cs typeface="Montserrat Semi-Bold"/>
                <a:sym typeface="Montserrat Semi-Bold"/>
              </a:rPr>
              <a:t>and Triggers</a:t>
            </a:r>
          </a:p>
        </p:txBody>
      </p:sp>
      <p:grpSp>
        <p:nvGrpSpPr>
          <p:cNvPr id="13" name="Group 13"/>
          <p:cNvGrpSpPr>
            <a:grpSpLocks noChangeAspect="1"/>
          </p:cNvGrpSpPr>
          <p:nvPr/>
        </p:nvGrpSpPr>
        <p:grpSpPr>
          <a:xfrm>
            <a:off x="1446740" y="2053337"/>
            <a:ext cx="2893479" cy="2893479"/>
            <a:chOff x="0" y="0"/>
            <a:chExt cx="14840029" cy="14840029"/>
          </a:xfrm>
        </p:grpSpPr>
        <p:sp>
          <p:nvSpPr>
            <p:cNvPr id="14" name="Freeform 1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txBody>
            <a:bodyPr/>
            <a:lstStyle/>
            <a:p>
              <a:endParaRPr lang="en-US"/>
            </a:p>
          </p:txBody>
        </p:sp>
        <p:sp>
          <p:nvSpPr>
            <p:cNvPr id="15" name="Freeform 1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16" name="Freeform 1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4642" r="-24642"/>
              </a:stretch>
            </a:blipFill>
          </p:spPr>
          <p:txBody>
            <a:bodyPr/>
            <a:lstStyle/>
            <a:p>
              <a:endParaRPr lang="en-US"/>
            </a:p>
          </p:txBody>
        </p:sp>
      </p:grpSp>
      <p:grpSp>
        <p:nvGrpSpPr>
          <p:cNvPr id="17" name="Group 17"/>
          <p:cNvGrpSpPr>
            <a:grpSpLocks noChangeAspect="1"/>
          </p:cNvGrpSpPr>
          <p:nvPr/>
        </p:nvGrpSpPr>
        <p:grpSpPr>
          <a:xfrm>
            <a:off x="0" y="4201111"/>
            <a:ext cx="2893479" cy="2893479"/>
            <a:chOff x="0" y="0"/>
            <a:chExt cx="14840029" cy="14840029"/>
          </a:xfrm>
        </p:grpSpPr>
        <p:sp>
          <p:nvSpPr>
            <p:cNvPr id="18" name="Freeform 1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txBody>
            <a:bodyPr/>
            <a:lstStyle/>
            <a:p>
              <a:endParaRPr lang="en-US"/>
            </a:p>
          </p:txBody>
        </p:sp>
        <p:sp>
          <p:nvSpPr>
            <p:cNvPr id="19" name="Freeform 1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20" name="Freeform 2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4712" r="-24712"/>
              </a:stretch>
            </a:blipFill>
          </p:spPr>
          <p:txBody>
            <a:bodyPr/>
            <a:lstStyle/>
            <a:p>
              <a:endParaRPr lang="en-US"/>
            </a:p>
          </p:txBody>
        </p:sp>
      </p:grpSp>
      <p:grpSp>
        <p:nvGrpSpPr>
          <p:cNvPr id="21" name="Group 21"/>
          <p:cNvGrpSpPr>
            <a:grpSpLocks noChangeAspect="1"/>
          </p:cNvGrpSpPr>
          <p:nvPr/>
        </p:nvGrpSpPr>
        <p:grpSpPr>
          <a:xfrm>
            <a:off x="2644142" y="4201111"/>
            <a:ext cx="2893479" cy="2893479"/>
            <a:chOff x="0" y="0"/>
            <a:chExt cx="14840029" cy="14840029"/>
          </a:xfrm>
        </p:grpSpPr>
        <p:sp>
          <p:nvSpPr>
            <p:cNvPr id="22" name="Freeform 22"/>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txBody>
            <a:bodyPr/>
            <a:lstStyle/>
            <a:p>
              <a:endParaRPr lang="en-US"/>
            </a:p>
          </p:txBody>
        </p:sp>
        <p:sp>
          <p:nvSpPr>
            <p:cNvPr id="23" name="Freeform 23"/>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24" name="Freeform 24"/>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6286" r="-26286"/>
              </a:stretch>
            </a:blipFill>
          </p:spPr>
          <p:txBody>
            <a:bodyPr/>
            <a:lstStyle/>
            <a:p>
              <a:endParaRPr lang="en-US"/>
            </a:p>
          </p:txBody>
        </p:sp>
      </p:grpSp>
      <p:grpSp>
        <p:nvGrpSpPr>
          <p:cNvPr id="25" name="Group 25"/>
          <p:cNvGrpSpPr/>
          <p:nvPr/>
        </p:nvGrpSpPr>
        <p:grpSpPr>
          <a:xfrm>
            <a:off x="16324365" y="3212354"/>
            <a:ext cx="2846813" cy="2846813"/>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52425" cap="sq">
              <a:solidFill>
                <a:srgbClr val="2C05F2"/>
              </a:solidFill>
              <a:prstDash val="solid"/>
              <a:miter/>
            </a:ln>
          </p:spPr>
          <p:txBody>
            <a:bodyPr/>
            <a:lstStyle/>
            <a:p>
              <a:endParaRPr lang="en-US"/>
            </a:p>
          </p:txBody>
        </p:sp>
        <p:sp>
          <p:nvSpPr>
            <p:cNvPr id="27" name="TextBox 27"/>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nvGrpSpPr>
          <p:cNvPr id="28" name="Group 28"/>
          <p:cNvGrpSpPr/>
          <p:nvPr/>
        </p:nvGrpSpPr>
        <p:grpSpPr>
          <a:xfrm>
            <a:off x="2147774" y="3913389"/>
            <a:ext cx="1491409" cy="1491409"/>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2C05F2"/>
              </a:solidFill>
              <a:prstDash val="solid"/>
              <a:miter/>
            </a:ln>
          </p:spPr>
          <p:txBody>
            <a:bodyPr/>
            <a:lstStyle/>
            <a:p>
              <a:endParaRPr lang="en-US"/>
            </a:p>
          </p:txBody>
        </p:sp>
        <p:sp>
          <p:nvSpPr>
            <p:cNvPr id="30" name="TextBox 30"/>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pic>
        <p:nvPicPr>
          <p:cNvPr id="32" name="Picture 31" descr="A black and white logo&#10;&#10;Description automatically generated">
            <a:extLst>
              <a:ext uri="{FF2B5EF4-FFF2-40B4-BE49-F238E27FC236}">
                <a16:creationId xmlns:a16="http://schemas.microsoft.com/office/drawing/2014/main" id="{7811D9AB-3189-E1E2-F201-6C2359B9B9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400" y="8688295"/>
            <a:ext cx="1687458" cy="1671035"/>
          </a:xfrm>
          <a:prstGeom prst="rect">
            <a:avLst/>
          </a:prstGeom>
        </p:spPr>
      </p:pic>
      <p:pic>
        <p:nvPicPr>
          <p:cNvPr id="34" name="Picture 33" descr="A screenshot of a computer&#10;&#10;Description automatically generated">
            <a:extLst>
              <a:ext uri="{FF2B5EF4-FFF2-40B4-BE49-F238E27FC236}">
                <a16:creationId xmlns:a16="http://schemas.microsoft.com/office/drawing/2014/main" id="{152E6EA7-8219-E90F-BB27-BD9E597A88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15559" y="2943577"/>
            <a:ext cx="9525000" cy="2846812"/>
          </a:xfrm>
          <a:prstGeom prst="rect">
            <a:avLst/>
          </a:prstGeom>
        </p:spPr>
      </p:pic>
      <p:pic>
        <p:nvPicPr>
          <p:cNvPr id="31" name="Picture 30" descr="A screenshot of a computer&#10;&#10;Description automatically generated">
            <a:extLst>
              <a:ext uri="{FF2B5EF4-FFF2-40B4-BE49-F238E27FC236}">
                <a16:creationId xmlns:a16="http://schemas.microsoft.com/office/drawing/2014/main" id="{87769FB9-F0F5-E22F-2A2F-A2BD0E53CE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79544" y="6195604"/>
            <a:ext cx="11612282" cy="358392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888" b="-7888"/>
            </a:stretch>
          </a:blipFill>
        </p:spPr>
        <p:txBody>
          <a:bodyPr/>
          <a:lstStyle/>
          <a:p>
            <a:endParaRPr lang="en-US"/>
          </a:p>
        </p:txBody>
      </p:sp>
      <p:grpSp>
        <p:nvGrpSpPr>
          <p:cNvPr id="3" name="Group 3"/>
          <p:cNvGrpSpPr/>
          <p:nvPr/>
        </p:nvGrpSpPr>
        <p:grpSpPr>
          <a:xfrm rot="-10800000">
            <a:off x="3135716" y="-427373"/>
            <a:ext cx="17747856" cy="11141745"/>
            <a:chOff x="0" y="0"/>
            <a:chExt cx="4674332" cy="2934451"/>
          </a:xfrm>
        </p:grpSpPr>
        <p:sp>
          <p:nvSpPr>
            <p:cNvPr id="4" name="Freeform 4"/>
            <p:cNvSpPr/>
            <p:nvPr/>
          </p:nvSpPr>
          <p:spPr>
            <a:xfrm>
              <a:off x="0" y="0"/>
              <a:ext cx="4674333" cy="2934451"/>
            </a:xfrm>
            <a:custGeom>
              <a:avLst/>
              <a:gdLst/>
              <a:ahLst/>
              <a:cxnLst/>
              <a:rect l="l" t="t" r="r" b="b"/>
              <a:pathLst>
                <a:path w="4674333" h="2934451">
                  <a:moveTo>
                    <a:pt x="0" y="0"/>
                  </a:moveTo>
                  <a:lnTo>
                    <a:pt x="4674333" y="0"/>
                  </a:lnTo>
                  <a:lnTo>
                    <a:pt x="4674333"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txBody>
            <a:bodyPr/>
            <a:lstStyle/>
            <a:p>
              <a:endParaRPr lang="en-US"/>
            </a:p>
          </p:txBody>
        </p:sp>
        <p:sp>
          <p:nvSpPr>
            <p:cNvPr id="5" name="TextBox 5"/>
            <p:cNvSpPr txBox="1"/>
            <p:nvPr/>
          </p:nvSpPr>
          <p:spPr>
            <a:xfrm>
              <a:off x="0" y="-38100"/>
              <a:ext cx="4674332" cy="2972551"/>
            </a:xfrm>
            <a:prstGeom prst="rect">
              <a:avLst/>
            </a:prstGeom>
          </p:spPr>
          <p:txBody>
            <a:bodyPr lIns="50800" tIns="50800" rIns="50800" bIns="50800" rtlCol="0" anchor="ctr"/>
            <a:lstStyle/>
            <a:p>
              <a:pPr algn="ctr">
                <a:lnSpc>
                  <a:spcPts val="2566"/>
                </a:lnSpc>
              </a:pPr>
              <a:endParaRPr/>
            </a:p>
          </p:txBody>
        </p:sp>
      </p:grpSp>
      <p:sp>
        <p:nvSpPr>
          <p:cNvPr id="6" name="Freeform 6"/>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5333339" y="8481535"/>
            <a:ext cx="846683" cy="484918"/>
          </a:xfrm>
          <a:custGeom>
            <a:avLst/>
            <a:gdLst/>
            <a:ahLst/>
            <a:cxnLst/>
            <a:rect l="l" t="t" r="r" b="b"/>
            <a:pathLst>
              <a:path w="846683" h="484918">
                <a:moveTo>
                  <a:pt x="0" y="0"/>
                </a:moveTo>
                <a:lnTo>
                  <a:pt x="846683" y="0"/>
                </a:lnTo>
                <a:lnTo>
                  <a:pt x="846683" y="484919"/>
                </a:lnTo>
                <a:lnTo>
                  <a:pt x="0" y="4849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8837710" y="4900563"/>
            <a:ext cx="5222028" cy="2171974"/>
          </a:xfrm>
          <a:prstGeom prst="rect">
            <a:avLst/>
          </a:prstGeom>
        </p:spPr>
        <p:txBody>
          <a:bodyPr lIns="0" tIns="0" rIns="0" bIns="0" rtlCol="0" anchor="t">
            <a:spAutoFit/>
          </a:bodyPr>
          <a:lstStyle/>
          <a:p>
            <a:pPr algn="l">
              <a:lnSpc>
                <a:spcPts val="16675"/>
              </a:lnSpc>
            </a:pPr>
            <a:r>
              <a:rPr lang="en-US" sz="15731" b="1">
                <a:solidFill>
                  <a:srgbClr val="000000"/>
                </a:solidFill>
                <a:latin typeface="Montserrat Semi-Bold"/>
                <a:ea typeface="Montserrat Semi-Bold"/>
                <a:cs typeface="Montserrat Semi-Bold"/>
                <a:sym typeface="Montserrat Semi-Bold"/>
              </a:rPr>
              <a:t>You!</a:t>
            </a:r>
          </a:p>
        </p:txBody>
      </p:sp>
      <p:sp>
        <p:nvSpPr>
          <p:cNvPr id="9" name="TextBox 9"/>
          <p:cNvSpPr txBox="1"/>
          <p:nvPr/>
        </p:nvSpPr>
        <p:spPr>
          <a:xfrm>
            <a:off x="8837710" y="3090638"/>
            <a:ext cx="7486656" cy="2171974"/>
          </a:xfrm>
          <a:prstGeom prst="rect">
            <a:avLst/>
          </a:prstGeom>
        </p:spPr>
        <p:txBody>
          <a:bodyPr lIns="0" tIns="0" rIns="0" bIns="0" rtlCol="0" anchor="t">
            <a:spAutoFit/>
          </a:bodyPr>
          <a:lstStyle/>
          <a:p>
            <a:pPr algn="l">
              <a:lnSpc>
                <a:spcPts val="16675"/>
              </a:lnSpc>
            </a:pPr>
            <a:r>
              <a:rPr lang="en-US" sz="15731" b="1">
                <a:solidFill>
                  <a:srgbClr val="2C6AD3"/>
                </a:solidFill>
                <a:latin typeface="Montserrat Heavy"/>
                <a:ea typeface="Montserrat Heavy"/>
                <a:cs typeface="Montserrat Heavy"/>
                <a:sym typeface="Montserrat Heavy"/>
              </a:rPr>
              <a:t>Thank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rot="-10800000">
            <a:off x="8490952" y="-708339"/>
            <a:ext cx="13031377" cy="11141745"/>
            <a:chOff x="0" y="0"/>
            <a:chExt cx="3432132" cy="2934451"/>
          </a:xfrm>
        </p:grpSpPr>
        <p:sp>
          <p:nvSpPr>
            <p:cNvPr id="4" name="Freeform 4"/>
            <p:cNvSpPr/>
            <p:nvPr/>
          </p:nvSpPr>
          <p:spPr>
            <a:xfrm>
              <a:off x="0" y="0"/>
              <a:ext cx="3432132" cy="2934451"/>
            </a:xfrm>
            <a:custGeom>
              <a:avLst/>
              <a:gdLst/>
              <a:ahLst/>
              <a:cxnLst/>
              <a:rect l="l" t="t" r="r" b="b"/>
              <a:pathLst>
                <a:path w="3432132" h="2934451">
                  <a:moveTo>
                    <a:pt x="0" y="0"/>
                  </a:moveTo>
                  <a:lnTo>
                    <a:pt x="3432132" y="0"/>
                  </a:lnTo>
                  <a:lnTo>
                    <a:pt x="3432132"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txBody>
            <a:bodyPr/>
            <a:lstStyle/>
            <a:p>
              <a:endParaRPr lang="en-US"/>
            </a:p>
          </p:txBody>
        </p:sp>
        <p:sp>
          <p:nvSpPr>
            <p:cNvPr id="5" name="TextBox 5"/>
            <p:cNvSpPr txBox="1"/>
            <p:nvPr/>
          </p:nvSpPr>
          <p:spPr>
            <a:xfrm>
              <a:off x="0" y="-38100"/>
              <a:ext cx="3432132" cy="2972551"/>
            </a:xfrm>
            <a:prstGeom prst="rect">
              <a:avLst/>
            </a:prstGeom>
          </p:spPr>
          <p:txBody>
            <a:bodyPr lIns="50800" tIns="50800" rIns="50800" bIns="50800" rtlCol="0" anchor="ctr"/>
            <a:lstStyle/>
            <a:p>
              <a:pPr algn="ctr">
                <a:lnSpc>
                  <a:spcPts val="2566"/>
                </a:lnSpc>
              </a:pPr>
              <a:endParaRPr/>
            </a:p>
          </p:txBody>
        </p:sp>
      </p:grpSp>
      <p:sp>
        <p:nvSpPr>
          <p:cNvPr id="6" name="Freeform 6"/>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5333339" y="8481535"/>
            <a:ext cx="846683" cy="484918"/>
          </a:xfrm>
          <a:custGeom>
            <a:avLst/>
            <a:gdLst/>
            <a:ahLst/>
            <a:cxnLst/>
            <a:rect l="l" t="t" r="r" b="b"/>
            <a:pathLst>
              <a:path w="846683" h="484918">
                <a:moveTo>
                  <a:pt x="0" y="0"/>
                </a:moveTo>
                <a:lnTo>
                  <a:pt x="846683" y="0"/>
                </a:lnTo>
                <a:lnTo>
                  <a:pt x="846683" y="484919"/>
                </a:lnTo>
                <a:lnTo>
                  <a:pt x="0" y="4849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10249061" y="3857833"/>
            <a:ext cx="4081404" cy="943100"/>
          </a:xfrm>
          <a:prstGeom prst="rect">
            <a:avLst/>
          </a:prstGeom>
        </p:spPr>
        <p:txBody>
          <a:bodyPr lIns="0" tIns="0" rIns="0" bIns="0" rtlCol="0" anchor="t">
            <a:spAutoFit/>
          </a:bodyPr>
          <a:lstStyle/>
          <a:p>
            <a:pPr algn="l">
              <a:lnSpc>
                <a:spcPts val="7175"/>
              </a:lnSpc>
            </a:pPr>
            <a:r>
              <a:rPr lang="en-US" sz="6768" b="1">
                <a:solidFill>
                  <a:srgbClr val="2C6AD3"/>
                </a:solidFill>
                <a:latin typeface="Montserrat Heavy"/>
                <a:ea typeface="Montserrat Heavy"/>
                <a:cs typeface="Montserrat Heavy"/>
                <a:sym typeface="Montserrat Heavy"/>
              </a:rPr>
              <a:t>problem</a:t>
            </a:r>
          </a:p>
        </p:txBody>
      </p:sp>
      <p:grpSp>
        <p:nvGrpSpPr>
          <p:cNvPr id="9" name="Group 9"/>
          <p:cNvGrpSpPr/>
          <p:nvPr/>
        </p:nvGrpSpPr>
        <p:grpSpPr>
          <a:xfrm>
            <a:off x="10022698" y="4800920"/>
            <a:ext cx="21604407" cy="2205778"/>
            <a:chOff x="0" y="0"/>
            <a:chExt cx="5690050" cy="580946"/>
          </a:xfrm>
        </p:grpSpPr>
        <p:sp>
          <p:nvSpPr>
            <p:cNvPr id="10" name="Freeform 10"/>
            <p:cNvSpPr/>
            <p:nvPr/>
          </p:nvSpPr>
          <p:spPr>
            <a:xfrm>
              <a:off x="0" y="0"/>
              <a:ext cx="5690050" cy="580946"/>
            </a:xfrm>
            <a:custGeom>
              <a:avLst/>
              <a:gdLst/>
              <a:ahLst/>
              <a:cxnLst/>
              <a:rect l="l" t="t" r="r" b="b"/>
              <a:pathLst>
                <a:path w="5690050" h="580946">
                  <a:moveTo>
                    <a:pt x="0" y="0"/>
                  </a:moveTo>
                  <a:lnTo>
                    <a:pt x="5690050" y="0"/>
                  </a:lnTo>
                  <a:lnTo>
                    <a:pt x="5690050" y="580946"/>
                  </a:lnTo>
                  <a:lnTo>
                    <a:pt x="0" y="580946"/>
                  </a:lnTo>
                  <a:close/>
                </a:path>
              </a:pathLst>
            </a:custGeom>
            <a:solidFill>
              <a:srgbClr val="2C05F2"/>
            </a:solidFill>
          </p:spPr>
          <p:txBody>
            <a:bodyPr/>
            <a:lstStyle/>
            <a:p>
              <a:endParaRPr lang="en-US"/>
            </a:p>
          </p:txBody>
        </p:sp>
        <p:sp>
          <p:nvSpPr>
            <p:cNvPr id="11" name="TextBox 11"/>
            <p:cNvSpPr txBox="1"/>
            <p:nvPr/>
          </p:nvSpPr>
          <p:spPr>
            <a:xfrm>
              <a:off x="0" y="19050"/>
              <a:ext cx="5690050" cy="561896"/>
            </a:xfrm>
            <a:prstGeom prst="rect">
              <a:avLst/>
            </a:prstGeom>
          </p:spPr>
          <p:txBody>
            <a:bodyPr lIns="50800" tIns="50800" rIns="50800" bIns="50800" rtlCol="0" anchor="ctr"/>
            <a:lstStyle/>
            <a:p>
              <a:pPr algn="ctr">
                <a:lnSpc>
                  <a:spcPts val="1841"/>
                </a:lnSpc>
              </a:pPr>
              <a:endParaRPr/>
            </a:p>
          </p:txBody>
        </p:sp>
      </p:grpSp>
      <p:sp>
        <p:nvSpPr>
          <p:cNvPr id="12" name="TextBox 12"/>
          <p:cNvSpPr txBox="1"/>
          <p:nvPr/>
        </p:nvSpPr>
        <p:spPr>
          <a:xfrm>
            <a:off x="10249061" y="4886645"/>
            <a:ext cx="4705395" cy="943100"/>
          </a:xfrm>
          <a:prstGeom prst="rect">
            <a:avLst/>
          </a:prstGeom>
        </p:spPr>
        <p:txBody>
          <a:bodyPr lIns="0" tIns="0" rIns="0" bIns="0" rtlCol="0" anchor="t">
            <a:spAutoFit/>
          </a:bodyPr>
          <a:lstStyle/>
          <a:p>
            <a:pPr algn="l">
              <a:lnSpc>
                <a:spcPts val="7175"/>
              </a:lnSpc>
            </a:pPr>
            <a:r>
              <a:rPr lang="en-US" sz="6768" b="1">
                <a:solidFill>
                  <a:srgbClr val="FFFFFF"/>
                </a:solidFill>
                <a:latin typeface="Montserrat Semi-Bold"/>
                <a:ea typeface="Montserrat Semi-Bold"/>
                <a:cs typeface="Montserrat Semi-Bold"/>
                <a:sym typeface="Montserrat Semi-Bold"/>
              </a:rPr>
              <a:t>analysis</a:t>
            </a:r>
          </a:p>
        </p:txBody>
      </p:sp>
      <p:sp>
        <p:nvSpPr>
          <p:cNvPr id="13" name="TextBox 13"/>
          <p:cNvSpPr txBox="1"/>
          <p:nvPr/>
        </p:nvSpPr>
        <p:spPr>
          <a:xfrm>
            <a:off x="1711939" y="2018446"/>
            <a:ext cx="6992421" cy="3898805"/>
          </a:xfrm>
          <a:prstGeom prst="rect">
            <a:avLst/>
          </a:prstGeom>
        </p:spPr>
        <p:txBody>
          <a:bodyPr lIns="0" tIns="0" rIns="0" bIns="0" rtlCol="0" anchor="t">
            <a:spAutoFit/>
          </a:bodyPr>
          <a:lstStyle/>
          <a:p>
            <a:pPr algn="l">
              <a:lnSpc>
                <a:spcPts val="3095"/>
              </a:lnSpc>
            </a:pPr>
            <a:r>
              <a:rPr lang="en-US" sz="2537">
                <a:solidFill>
                  <a:srgbClr val="000000"/>
                </a:solidFill>
                <a:latin typeface="Proxima Nova"/>
                <a:ea typeface="Proxima Nova"/>
                <a:cs typeface="Proxima Nova"/>
                <a:sym typeface="Proxima Nova"/>
              </a:rPr>
              <a:t>In the current situation, maritime transport management operations rely primarily on manual methods, leading to an increased likelihood of human errors and delays in processes. The existing system lacks efficiency in tracking and scheduling operations. To address these issues, the "BlueWave Maritime System" project proposes an electronic system that offers integrated solutions to improve organization, reduce errors, and enhance the user experience.</a:t>
            </a:r>
          </a:p>
        </p:txBody>
      </p:sp>
      <p:grpSp>
        <p:nvGrpSpPr>
          <p:cNvPr id="14" name="Group 14"/>
          <p:cNvGrpSpPr/>
          <p:nvPr/>
        </p:nvGrpSpPr>
        <p:grpSpPr>
          <a:xfrm>
            <a:off x="-1551453" y="7999911"/>
            <a:ext cx="3102905" cy="310290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txBody>
            <a:bodyPr/>
            <a:lstStyle/>
            <a:p>
              <a:endParaRPr lang="en-US"/>
            </a:p>
          </p:txBody>
        </p:sp>
        <p:sp>
          <p:nvSpPr>
            <p:cNvPr id="16" name="TextBox 16"/>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nvGrpSpPr>
          <p:cNvPr id="17" name="Group 17"/>
          <p:cNvGrpSpPr/>
          <p:nvPr/>
        </p:nvGrpSpPr>
        <p:grpSpPr>
          <a:xfrm>
            <a:off x="16476765" y="-381815"/>
            <a:ext cx="3102905" cy="310290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txBody>
            <a:bodyPr/>
            <a:lstStyle/>
            <a:p>
              <a:endParaRPr lang="en-US"/>
            </a:p>
          </p:txBody>
        </p:sp>
        <p:sp>
          <p:nvSpPr>
            <p:cNvPr id="19" name="TextBox 19"/>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pic>
        <p:nvPicPr>
          <p:cNvPr id="21" name="Picture 20" descr="A black and white logo&#10;&#10;Description automatically generated">
            <a:extLst>
              <a:ext uri="{FF2B5EF4-FFF2-40B4-BE49-F238E27FC236}">
                <a16:creationId xmlns:a16="http://schemas.microsoft.com/office/drawing/2014/main" id="{24249D66-7CC1-19BD-740A-E1CA161B84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400" y="8688295"/>
            <a:ext cx="1687458" cy="16710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6778003" y="0"/>
            <a:ext cx="11509997" cy="9258300"/>
          </a:xfrm>
          <a:custGeom>
            <a:avLst/>
            <a:gdLst/>
            <a:ahLst/>
            <a:cxnLst/>
            <a:rect l="l" t="t" r="r" b="b"/>
            <a:pathLst>
              <a:path w="11509997" h="9258300">
                <a:moveTo>
                  <a:pt x="0" y="0"/>
                </a:moveTo>
                <a:lnTo>
                  <a:pt x="11509997" y="0"/>
                </a:lnTo>
                <a:lnTo>
                  <a:pt x="11509997" y="9258300"/>
                </a:lnTo>
                <a:lnTo>
                  <a:pt x="0" y="9258300"/>
                </a:lnTo>
                <a:lnTo>
                  <a:pt x="0" y="0"/>
                </a:lnTo>
                <a:close/>
              </a:path>
            </a:pathLst>
          </a:custGeom>
          <a:blipFill>
            <a:blip r:embed="rId3"/>
            <a:stretch>
              <a:fillRect l="-544" r="-3601" b="-2446"/>
            </a:stretch>
          </a:blipFill>
        </p:spPr>
        <p:txBody>
          <a:bodyPr/>
          <a:lstStyle/>
          <a:p>
            <a:endParaRPr lang="en-US"/>
          </a:p>
        </p:txBody>
      </p:sp>
      <p:grpSp>
        <p:nvGrpSpPr>
          <p:cNvPr id="4" name="Group 4"/>
          <p:cNvGrpSpPr/>
          <p:nvPr/>
        </p:nvGrpSpPr>
        <p:grpSpPr>
          <a:xfrm>
            <a:off x="688829" y="1410123"/>
            <a:ext cx="4510098" cy="3086100"/>
            <a:chOff x="0" y="0"/>
            <a:chExt cx="1187845" cy="812800"/>
          </a:xfrm>
        </p:grpSpPr>
        <p:sp>
          <p:nvSpPr>
            <p:cNvPr id="5" name="Freeform 5"/>
            <p:cNvSpPr/>
            <p:nvPr/>
          </p:nvSpPr>
          <p:spPr>
            <a:xfrm>
              <a:off x="0" y="0"/>
              <a:ext cx="1187845" cy="812800"/>
            </a:xfrm>
            <a:custGeom>
              <a:avLst/>
              <a:gdLst/>
              <a:ahLst/>
              <a:cxnLst/>
              <a:rect l="l" t="t" r="r" b="b"/>
              <a:pathLst>
                <a:path w="1187845" h="812800">
                  <a:moveTo>
                    <a:pt x="0" y="0"/>
                  </a:moveTo>
                  <a:lnTo>
                    <a:pt x="1187845" y="0"/>
                  </a:lnTo>
                  <a:lnTo>
                    <a:pt x="1187845" y="812800"/>
                  </a:lnTo>
                  <a:lnTo>
                    <a:pt x="0" y="812800"/>
                  </a:lnTo>
                  <a:close/>
                </a:path>
              </a:pathLst>
            </a:custGeom>
            <a:solidFill>
              <a:srgbClr val="2C05F2"/>
            </a:solidFill>
          </p:spPr>
          <p:txBody>
            <a:bodyPr/>
            <a:lstStyle/>
            <a:p>
              <a:endParaRPr lang="en-US"/>
            </a:p>
          </p:txBody>
        </p:sp>
        <p:sp>
          <p:nvSpPr>
            <p:cNvPr id="6" name="TextBox 6"/>
            <p:cNvSpPr txBox="1"/>
            <p:nvPr/>
          </p:nvSpPr>
          <p:spPr>
            <a:xfrm>
              <a:off x="0" y="19050"/>
              <a:ext cx="1187845" cy="793750"/>
            </a:xfrm>
            <a:prstGeom prst="rect">
              <a:avLst/>
            </a:prstGeom>
          </p:spPr>
          <p:txBody>
            <a:bodyPr lIns="50800" tIns="50800" rIns="50800" bIns="50800" rtlCol="0" anchor="ctr"/>
            <a:lstStyle/>
            <a:p>
              <a:pPr algn="ctr">
                <a:lnSpc>
                  <a:spcPts val="1841"/>
                </a:lnSpc>
              </a:pPr>
              <a:endParaRPr/>
            </a:p>
          </p:txBody>
        </p:sp>
      </p:grpSp>
      <p:sp>
        <p:nvSpPr>
          <p:cNvPr id="7" name="TextBox 7"/>
          <p:cNvSpPr txBox="1"/>
          <p:nvPr/>
        </p:nvSpPr>
        <p:spPr>
          <a:xfrm>
            <a:off x="688829" y="1717110"/>
            <a:ext cx="4705395" cy="2760045"/>
          </a:xfrm>
          <a:prstGeom prst="rect">
            <a:avLst/>
          </a:prstGeom>
        </p:spPr>
        <p:txBody>
          <a:bodyPr lIns="0" tIns="0" rIns="0" bIns="0" rtlCol="0" anchor="t">
            <a:spAutoFit/>
          </a:bodyPr>
          <a:lstStyle/>
          <a:p>
            <a:pPr algn="l">
              <a:lnSpc>
                <a:spcPts val="7175"/>
              </a:lnSpc>
            </a:pPr>
            <a:r>
              <a:rPr lang="en-US" sz="6768" b="1">
                <a:solidFill>
                  <a:srgbClr val="F7F9FC"/>
                </a:solidFill>
                <a:latin typeface="Montserrat Semi-Bold"/>
                <a:ea typeface="Montserrat Semi-Bold"/>
                <a:cs typeface="Montserrat Semi-Bold"/>
                <a:sym typeface="Montserrat Semi-Bold"/>
              </a:rPr>
              <a:t>Rough ER-Diagram</a:t>
            </a:r>
          </a:p>
        </p:txBody>
      </p:sp>
      <p:sp>
        <p:nvSpPr>
          <p:cNvPr id="8" name="TextBox 8"/>
          <p:cNvSpPr txBox="1"/>
          <p:nvPr/>
        </p:nvSpPr>
        <p:spPr>
          <a:xfrm>
            <a:off x="0" y="4946355"/>
            <a:ext cx="7079683" cy="384080"/>
          </a:xfrm>
          <a:prstGeom prst="rect">
            <a:avLst/>
          </a:prstGeom>
        </p:spPr>
        <p:txBody>
          <a:bodyPr lIns="0" tIns="0" rIns="0" bIns="0" rtlCol="0" anchor="t">
            <a:spAutoFit/>
          </a:bodyPr>
          <a:lstStyle/>
          <a:p>
            <a:pPr algn="l">
              <a:lnSpc>
                <a:spcPts val="3095"/>
              </a:lnSpc>
            </a:pPr>
            <a:endParaRPr/>
          </a:p>
        </p:txBody>
      </p:sp>
      <p:sp>
        <p:nvSpPr>
          <p:cNvPr id="9" name="TextBox 9"/>
          <p:cNvSpPr txBox="1"/>
          <p:nvPr/>
        </p:nvSpPr>
        <p:spPr>
          <a:xfrm>
            <a:off x="0" y="5880091"/>
            <a:ext cx="6778003" cy="2088567"/>
          </a:xfrm>
          <a:prstGeom prst="rect">
            <a:avLst/>
          </a:prstGeom>
        </p:spPr>
        <p:txBody>
          <a:bodyPr lIns="0" tIns="0" rIns="0" bIns="0" rtlCol="0" anchor="t">
            <a:spAutoFit/>
          </a:bodyPr>
          <a:lstStyle/>
          <a:p>
            <a:pPr algn="l">
              <a:lnSpc>
                <a:spcPts val="3329"/>
              </a:lnSpc>
            </a:pPr>
            <a:r>
              <a:rPr lang="en-US" sz="2729">
                <a:solidFill>
                  <a:srgbClr val="000000"/>
                </a:solidFill>
                <a:latin typeface="Proxima Nova"/>
                <a:ea typeface="Proxima Nova"/>
                <a:cs typeface="Proxima Nova"/>
                <a:sym typeface="Proxima Nova"/>
              </a:rPr>
              <a:t>Note:</a:t>
            </a:r>
          </a:p>
          <a:p>
            <a:pPr algn="l">
              <a:lnSpc>
                <a:spcPts val="3329"/>
              </a:lnSpc>
            </a:pPr>
            <a:r>
              <a:rPr lang="en-US" sz="2729">
                <a:solidFill>
                  <a:srgbClr val="000000"/>
                </a:solidFill>
                <a:latin typeface="Proxima Nova"/>
                <a:ea typeface="Proxima Nova"/>
                <a:cs typeface="Proxima Nova"/>
                <a:sym typeface="Proxima Nova"/>
              </a:rPr>
              <a:t>There is a weak entity in the rough schema, which is CARGO, because it is dependent on the PASSENGER entity, based on whether the passenger has cargo or not.</a:t>
            </a:r>
          </a:p>
        </p:txBody>
      </p:sp>
      <p:pic>
        <p:nvPicPr>
          <p:cNvPr id="10" name="Picture 9" descr="A black and white logo&#10;&#10;Description automatically generated">
            <a:extLst>
              <a:ext uri="{FF2B5EF4-FFF2-40B4-BE49-F238E27FC236}">
                <a16:creationId xmlns:a16="http://schemas.microsoft.com/office/drawing/2014/main" id="{A33C93C2-C1D7-76DF-A5CF-0FEBC53260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8688295"/>
            <a:ext cx="1687458" cy="16710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7000305" y="362075"/>
            <a:ext cx="11287695" cy="9562850"/>
          </a:xfrm>
          <a:custGeom>
            <a:avLst/>
            <a:gdLst/>
            <a:ahLst/>
            <a:cxnLst/>
            <a:rect l="l" t="t" r="r" b="b"/>
            <a:pathLst>
              <a:path w="11287695" h="9562850">
                <a:moveTo>
                  <a:pt x="0" y="0"/>
                </a:moveTo>
                <a:lnTo>
                  <a:pt x="11287695" y="0"/>
                </a:lnTo>
                <a:lnTo>
                  <a:pt x="11287695" y="9562850"/>
                </a:lnTo>
                <a:lnTo>
                  <a:pt x="0" y="9562850"/>
                </a:lnTo>
                <a:lnTo>
                  <a:pt x="0" y="0"/>
                </a:lnTo>
                <a:close/>
              </a:path>
            </a:pathLst>
          </a:custGeom>
          <a:blipFill>
            <a:blip r:embed="rId3"/>
            <a:stretch>
              <a:fillRect l="-1034" t="-1051" r="-1034"/>
            </a:stretch>
          </a:blipFill>
        </p:spPr>
        <p:txBody>
          <a:bodyPr/>
          <a:lstStyle/>
          <a:p>
            <a:endParaRPr lang="en-US"/>
          </a:p>
        </p:txBody>
      </p:sp>
      <p:sp>
        <p:nvSpPr>
          <p:cNvPr id="4" name="TextBox 4"/>
          <p:cNvSpPr txBox="1"/>
          <p:nvPr/>
        </p:nvSpPr>
        <p:spPr>
          <a:xfrm>
            <a:off x="688829" y="1717110"/>
            <a:ext cx="4705395" cy="2760045"/>
          </a:xfrm>
          <a:prstGeom prst="rect">
            <a:avLst/>
          </a:prstGeom>
        </p:spPr>
        <p:txBody>
          <a:bodyPr lIns="0" tIns="0" rIns="0" bIns="0" rtlCol="0" anchor="t">
            <a:spAutoFit/>
          </a:bodyPr>
          <a:lstStyle/>
          <a:p>
            <a:pPr algn="l">
              <a:lnSpc>
                <a:spcPts val="7175"/>
              </a:lnSpc>
            </a:pPr>
            <a:r>
              <a:rPr lang="en-US" sz="6768" b="1">
                <a:solidFill>
                  <a:srgbClr val="F7F9FC"/>
                </a:solidFill>
                <a:latin typeface="Montserrat Semi-Bold"/>
                <a:ea typeface="Montserrat Semi-Bold"/>
                <a:cs typeface="Montserrat Semi-Bold"/>
                <a:sym typeface="Montserrat Semi-Bold"/>
              </a:rPr>
              <a:t>Rough ER-Diagram</a:t>
            </a:r>
          </a:p>
        </p:txBody>
      </p:sp>
      <p:grpSp>
        <p:nvGrpSpPr>
          <p:cNvPr id="5" name="Group 5"/>
          <p:cNvGrpSpPr/>
          <p:nvPr/>
        </p:nvGrpSpPr>
        <p:grpSpPr>
          <a:xfrm>
            <a:off x="688829" y="1410123"/>
            <a:ext cx="4510098" cy="3086100"/>
            <a:chOff x="0" y="0"/>
            <a:chExt cx="1187845" cy="812800"/>
          </a:xfrm>
        </p:grpSpPr>
        <p:sp>
          <p:nvSpPr>
            <p:cNvPr id="6" name="Freeform 6"/>
            <p:cNvSpPr/>
            <p:nvPr/>
          </p:nvSpPr>
          <p:spPr>
            <a:xfrm>
              <a:off x="0" y="0"/>
              <a:ext cx="1187845" cy="812800"/>
            </a:xfrm>
            <a:custGeom>
              <a:avLst/>
              <a:gdLst/>
              <a:ahLst/>
              <a:cxnLst/>
              <a:rect l="l" t="t" r="r" b="b"/>
              <a:pathLst>
                <a:path w="1187845" h="812800">
                  <a:moveTo>
                    <a:pt x="0" y="0"/>
                  </a:moveTo>
                  <a:lnTo>
                    <a:pt x="1187845" y="0"/>
                  </a:lnTo>
                  <a:lnTo>
                    <a:pt x="1187845" y="812800"/>
                  </a:lnTo>
                  <a:lnTo>
                    <a:pt x="0" y="812800"/>
                  </a:lnTo>
                  <a:close/>
                </a:path>
              </a:pathLst>
            </a:custGeom>
            <a:solidFill>
              <a:srgbClr val="2C05F2"/>
            </a:solidFill>
          </p:spPr>
          <p:txBody>
            <a:bodyPr/>
            <a:lstStyle/>
            <a:p>
              <a:endParaRPr lang="en-US"/>
            </a:p>
          </p:txBody>
        </p:sp>
        <p:sp>
          <p:nvSpPr>
            <p:cNvPr id="7" name="TextBox 7"/>
            <p:cNvSpPr txBox="1"/>
            <p:nvPr/>
          </p:nvSpPr>
          <p:spPr>
            <a:xfrm>
              <a:off x="0" y="19050"/>
              <a:ext cx="1187845" cy="793750"/>
            </a:xfrm>
            <a:prstGeom prst="rect">
              <a:avLst/>
            </a:prstGeom>
          </p:spPr>
          <p:txBody>
            <a:bodyPr lIns="50800" tIns="50800" rIns="50800" bIns="50800" rtlCol="0" anchor="ctr"/>
            <a:lstStyle/>
            <a:p>
              <a:pPr algn="ctr">
                <a:lnSpc>
                  <a:spcPts val="1841"/>
                </a:lnSpc>
              </a:pPr>
              <a:endParaRPr/>
            </a:p>
          </p:txBody>
        </p:sp>
      </p:grpSp>
      <p:sp>
        <p:nvSpPr>
          <p:cNvPr id="8" name="TextBox 8"/>
          <p:cNvSpPr txBox="1"/>
          <p:nvPr/>
        </p:nvSpPr>
        <p:spPr>
          <a:xfrm>
            <a:off x="688829" y="1616013"/>
            <a:ext cx="4705395" cy="2760045"/>
          </a:xfrm>
          <a:prstGeom prst="rect">
            <a:avLst/>
          </a:prstGeom>
        </p:spPr>
        <p:txBody>
          <a:bodyPr lIns="0" tIns="0" rIns="0" bIns="0" rtlCol="0" anchor="t">
            <a:spAutoFit/>
          </a:bodyPr>
          <a:lstStyle/>
          <a:p>
            <a:pPr algn="l">
              <a:lnSpc>
                <a:spcPts val="7175"/>
              </a:lnSpc>
            </a:pPr>
            <a:r>
              <a:rPr lang="en-US" sz="6768" b="1">
                <a:solidFill>
                  <a:srgbClr val="F7F9FC"/>
                </a:solidFill>
                <a:latin typeface="Montserrat Semi-Bold"/>
                <a:ea typeface="Montserrat Semi-Bold"/>
                <a:cs typeface="Montserrat Semi-Bold"/>
                <a:sym typeface="Montserrat Semi-Bold"/>
              </a:rPr>
              <a:t>Final </a:t>
            </a:r>
          </a:p>
          <a:p>
            <a:pPr algn="l">
              <a:lnSpc>
                <a:spcPts val="7175"/>
              </a:lnSpc>
            </a:pPr>
            <a:r>
              <a:rPr lang="en-US" sz="6768" b="1">
                <a:solidFill>
                  <a:srgbClr val="F7F9FC"/>
                </a:solidFill>
                <a:latin typeface="Montserrat Semi-Bold"/>
                <a:ea typeface="Montserrat Semi-Bold"/>
                <a:cs typeface="Montserrat Semi-Bold"/>
                <a:sym typeface="Montserrat Semi-Bold"/>
              </a:rPr>
              <a:t>ER-Diagram</a:t>
            </a:r>
          </a:p>
        </p:txBody>
      </p:sp>
      <p:sp>
        <p:nvSpPr>
          <p:cNvPr id="9" name="TextBox 9"/>
          <p:cNvSpPr txBox="1"/>
          <p:nvPr/>
        </p:nvSpPr>
        <p:spPr>
          <a:xfrm>
            <a:off x="643048" y="5143500"/>
            <a:ext cx="6778003" cy="4603167"/>
          </a:xfrm>
          <a:prstGeom prst="rect">
            <a:avLst/>
          </a:prstGeom>
        </p:spPr>
        <p:txBody>
          <a:bodyPr lIns="0" tIns="0" rIns="0" bIns="0" rtlCol="0" anchor="t">
            <a:spAutoFit/>
          </a:bodyPr>
          <a:lstStyle/>
          <a:p>
            <a:pPr algn="l">
              <a:lnSpc>
                <a:spcPts val="3329"/>
              </a:lnSpc>
            </a:pPr>
            <a:r>
              <a:rPr lang="en-US" sz="2729" dirty="0">
                <a:solidFill>
                  <a:srgbClr val="000000"/>
                </a:solidFill>
                <a:latin typeface="Proxima Nova"/>
                <a:ea typeface="Proxima Nova"/>
                <a:cs typeface="Proxima Nova"/>
                <a:sym typeface="Proxima Nova"/>
              </a:rPr>
              <a:t>The relationship between Entity.</a:t>
            </a:r>
          </a:p>
          <a:p>
            <a:pPr algn="l">
              <a:lnSpc>
                <a:spcPts val="3329"/>
              </a:lnSpc>
            </a:pPr>
            <a:r>
              <a:rPr lang="en-US" sz="2729" dirty="0">
                <a:solidFill>
                  <a:srgbClr val="000000"/>
                </a:solidFill>
                <a:latin typeface="Proxima Nova"/>
                <a:ea typeface="Proxima Nova"/>
                <a:cs typeface="Proxima Nova"/>
                <a:sym typeface="Proxima Nova"/>
              </a:rPr>
              <a:t>·    (Captain &amp; Ship)       1:m </a:t>
            </a:r>
          </a:p>
          <a:p>
            <a:pPr algn="l">
              <a:lnSpc>
                <a:spcPts val="3329"/>
              </a:lnSpc>
            </a:pPr>
            <a:r>
              <a:rPr lang="en-US" sz="2729" dirty="0">
                <a:solidFill>
                  <a:srgbClr val="000000"/>
                </a:solidFill>
                <a:latin typeface="Proxima Nova"/>
                <a:ea typeface="Proxima Nova"/>
                <a:cs typeface="Proxima Nova"/>
                <a:sym typeface="Proxima Nova"/>
              </a:rPr>
              <a:t>·    (Employee &amp; Ship)    m:n “one ship contains many of employees and one employee can work in more than ship”.</a:t>
            </a:r>
          </a:p>
          <a:p>
            <a:pPr algn="l">
              <a:lnSpc>
                <a:spcPts val="3329"/>
              </a:lnSpc>
            </a:pPr>
            <a:r>
              <a:rPr lang="en-US" sz="2729" dirty="0">
                <a:solidFill>
                  <a:srgbClr val="000000"/>
                </a:solidFill>
                <a:latin typeface="Proxima Nova"/>
                <a:ea typeface="Proxima Nova"/>
                <a:cs typeface="Proxima Nova"/>
                <a:sym typeface="Proxima Nova"/>
              </a:rPr>
              <a:t>·    (Employee &amp; Employee) à1:m</a:t>
            </a:r>
          </a:p>
          <a:p>
            <a:pPr algn="l">
              <a:lnSpc>
                <a:spcPts val="3329"/>
              </a:lnSpc>
            </a:pPr>
            <a:r>
              <a:rPr lang="en-US" sz="2729" dirty="0">
                <a:solidFill>
                  <a:srgbClr val="000000"/>
                </a:solidFill>
                <a:latin typeface="Proxima Nova"/>
                <a:ea typeface="Proxima Nova"/>
                <a:cs typeface="Proxima Nova"/>
                <a:sym typeface="Proxima Nova"/>
              </a:rPr>
              <a:t>·    (Ship &amp; Docks)     1:1</a:t>
            </a:r>
          </a:p>
          <a:p>
            <a:pPr algn="l">
              <a:lnSpc>
                <a:spcPts val="3329"/>
              </a:lnSpc>
            </a:pPr>
            <a:r>
              <a:rPr lang="en-US" sz="2729" dirty="0">
                <a:solidFill>
                  <a:srgbClr val="000000"/>
                </a:solidFill>
                <a:latin typeface="Proxima Nova"/>
                <a:ea typeface="Proxima Nova"/>
                <a:cs typeface="Proxima Nova"/>
                <a:sym typeface="Proxima Nova"/>
              </a:rPr>
              <a:t>·    (Ship &amp; Passenger)     1:m</a:t>
            </a:r>
          </a:p>
          <a:p>
            <a:pPr algn="l">
              <a:lnSpc>
                <a:spcPts val="3329"/>
              </a:lnSpc>
            </a:pPr>
            <a:r>
              <a:rPr lang="en-US" sz="2729" dirty="0">
                <a:solidFill>
                  <a:srgbClr val="000000"/>
                </a:solidFill>
                <a:latin typeface="Proxima Nova"/>
                <a:ea typeface="Proxima Nova"/>
                <a:cs typeface="Proxima Nova"/>
                <a:sym typeface="Proxima Nova"/>
              </a:rPr>
              <a:t>·    (Passenger &amp; Cargo)    1:m</a:t>
            </a:r>
          </a:p>
          <a:p>
            <a:pPr algn="l">
              <a:lnSpc>
                <a:spcPts val="3329"/>
              </a:lnSpc>
            </a:pPr>
            <a:r>
              <a:rPr lang="en-US" sz="2729" dirty="0">
                <a:solidFill>
                  <a:srgbClr val="000000"/>
                </a:solidFill>
                <a:latin typeface="Proxima Nova"/>
                <a:ea typeface="Proxima Nova"/>
                <a:cs typeface="Proxima Nova"/>
                <a:sym typeface="Proxima Nova"/>
              </a:rPr>
              <a:t>·    (Passenger &amp; Payment)    1:1</a:t>
            </a:r>
          </a:p>
          <a:p>
            <a:pPr algn="l">
              <a:lnSpc>
                <a:spcPts val="3329"/>
              </a:lnSpc>
            </a:pPr>
            <a:endParaRPr lang="en-US" sz="2729" dirty="0">
              <a:solidFill>
                <a:srgbClr val="000000"/>
              </a:solidFill>
              <a:latin typeface="Proxima Nova"/>
              <a:ea typeface="Proxima Nova"/>
              <a:cs typeface="Proxima Nova"/>
              <a:sym typeface="Proxima Nova"/>
            </a:endParaRPr>
          </a:p>
        </p:txBody>
      </p:sp>
      <p:sp>
        <p:nvSpPr>
          <p:cNvPr id="10" name="AutoShape 10"/>
          <p:cNvSpPr/>
          <p:nvPr/>
        </p:nvSpPr>
        <p:spPr>
          <a:xfrm>
            <a:off x="3717023" y="5758760"/>
            <a:ext cx="315026"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11" name="AutoShape 11"/>
          <p:cNvSpPr/>
          <p:nvPr/>
        </p:nvSpPr>
        <p:spPr>
          <a:xfrm>
            <a:off x="3849926" y="6201748"/>
            <a:ext cx="364247"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12" name="AutoShape 12"/>
          <p:cNvSpPr/>
          <p:nvPr/>
        </p:nvSpPr>
        <p:spPr>
          <a:xfrm>
            <a:off x="3377387" y="7875256"/>
            <a:ext cx="339636"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13" name="AutoShape 13"/>
          <p:cNvSpPr/>
          <p:nvPr/>
        </p:nvSpPr>
        <p:spPr>
          <a:xfrm>
            <a:off x="4032049" y="8293633"/>
            <a:ext cx="364247"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14" name="AutoShape 14"/>
          <p:cNvSpPr/>
          <p:nvPr/>
        </p:nvSpPr>
        <p:spPr>
          <a:xfrm flipV="1">
            <a:off x="4215167" y="8736621"/>
            <a:ext cx="364247" cy="19050"/>
          </a:xfrm>
          <a:prstGeom prst="line">
            <a:avLst/>
          </a:prstGeom>
          <a:ln w="38100" cap="flat">
            <a:solidFill>
              <a:srgbClr val="000000"/>
            </a:solidFill>
            <a:prstDash val="solid"/>
            <a:headEnd type="none" w="sm" len="sm"/>
            <a:tailEnd type="arrow" w="med" len="sm"/>
          </a:ln>
        </p:spPr>
        <p:txBody>
          <a:bodyPr/>
          <a:lstStyle/>
          <a:p>
            <a:endParaRPr lang="en-US"/>
          </a:p>
        </p:txBody>
      </p:sp>
      <p:sp>
        <p:nvSpPr>
          <p:cNvPr id="15" name="AutoShape 15"/>
          <p:cNvSpPr/>
          <p:nvPr/>
        </p:nvSpPr>
        <p:spPr>
          <a:xfrm>
            <a:off x="4579414" y="9239250"/>
            <a:ext cx="339636" cy="0"/>
          </a:xfrm>
          <a:prstGeom prst="line">
            <a:avLst/>
          </a:prstGeom>
          <a:ln w="38100" cap="flat">
            <a:solidFill>
              <a:srgbClr val="000000"/>
            </a:solidFill>
            <a:prstDash val="solid"/>
            <a:headEnd type="none" w="sm" len="sm"/>
            <a:tailEnd type="arrow" w="med" len="sm"/>
          </a:ln>
        </p:spPr>
        <p:txBody>
          <a:bodyPr/>
          <a:lstStyle/>
          <a:p>
            <a:endParaRPr lang="en-US"/>
          </a:p>
        </p:txBody>
      </p:sp>
      <p:pic>
        <p:nvPicPr>
          <p:cNvPr id="16" name="Picture 15" descr="A black and white logo&#10;&#10;Description automatically generated">
            <a:extLst>
              <a:ext uri="{FF2B5EF4-FFF2-40B4-BE49-F238E27FC236}">
                <a16:creationId xmlns:a16="http://schemas.microsoft.com/office/drawing/2014/main" id="{C3F3C5F2-AA40-F4DF-3086-FBA90056F8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8688295"/>
            <a:ext cx="1687458" cy="16710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6242576" y="246104"/>
            <a:ext cx="12045424" cy="9258300"/>
          </a:xfrm>
          <a:custGeom>
            <a:avLst/>
            <a:gdLst/>
            <a:ahLst/>
            <a:cxnLst/>
            <a:rect l="l" t="t" r="r" b="b"/>
            <a:pathLst>
              <a:path w="12045424" h="9258300">
                <a:moveTo>
                  <a:pt x="0" y="0"/>
                </a:moveTo>
                <a:lnTo>
                  <a:pt x="12045424" y="0"/>
                </a:lnTo>
                <a:lnTo>
                  <a:pt x="12045424" y="9258300"/>
                </a:lnTo>
                <a:lnTo>
                  <a:pt x="0" y="9258300"/>
                </a:lnTo>
                <a:lnTo>
                  <a:pt x="0" y="0"/>
                </a:lnTo>
                <a:close/>
              </a:path>
            </a:pathLst>
          </a:custGeom>
          <a:blipFill>
            <a:blip r:embed="rId3"/>
            <a:stretch>
              <a:fillRect t="-301" r="-2247" b="-1963"/>
            </a:stretch>
          </a:blipFill>
        </p:spPr>
        <p:txBody>
          <a:bodyPr/>
          <a:lstStyle/>
          <a:p>
            <a:endParaRPr lang="en-US"/>
          </a:p>
        </p:txBody>
      </p:sp>
      <p:sp>
        <p:nvSpPr>
          <p:cNvPr id="4" name="TextBox 4"/>
          <p:cNvSpPr txBox="1"/>
          <p:nvPr/>
        </p:nvSpPr>
        <p:spPr>
          <a:xfrm>
            <a:off x="688829" y="1616013"/>
            <a:ext cx="4705395" cy="2760045"/>
          </a:xfrm>
          <a:prstGeom prst="rect">
            <a:avLst/>
          </a:prstGeom>
        </p:spPr>
        <p:txBody>
          <a:bodyPr lIns="0" tIns="0" rIns="0" bIns="0" rtlCol="0" anchor="t">
            <a:spAutoFit/>
          </a:bodyPr>
          <a:lstStyle/>
          <a:p>
            <a:pPr algn="l">
              <a:lnSpc>
                <a:spcPts val="7175"/>
              </a:lnSpc>
            </a:pPr>
            <a:r>
              <a:rPr lang="en-US" sz="6768" b="1">
                <a:solidFill>
                  <a:srgbClr val="F7F9FC"/>
                </a:solidFill>
                <a:latin typeface="Montserrat Semi-Bold"/>
                <a:ea typeface="Montserrat Semi-Bold"/>
                <a:cs typeface="Montserrat Semi-Bold"/>
                <a:sym typeface="Montserrat Semi-Bold"/>
              </a:rPr>
              <a:t>Final </a:t>
            </a:r>
          </a:p>
          <a:p>
            <a:pPr algn="l">
              <a:lnSpc>
                <a:spcPts val="7175"/>
              </a:lnSpc>
            </a:pPr>
            <a:r>
              <a:rPr lang="en-US" sz="6768" b="1">
                <a:solidFill>
                  <a:srgbClr val="F7F9FC"/>
                </a:solidFill>
                <a:latin typeface="Montserrat Semi-Bold"/>
                <a:ea typeface="Montserrat Semi-Bold"/>
                <a:cs typeface="Montserrat Semi-Bold"/>
                <a:sym typeface="Montserrat Semi-Bold"/>
              </a:rPr>
              <a:t>ER-Diagram</a:t>
            </a:r>
          </a:p>
        </p:txBody>
      </p:sp>
      <p:grpSp>
        <p:nvGrpSpPr>
          <p:cNvPr id="5" name="Group 5"/>
          <p:cNvGrpSpPr/>
          <p:nvPr/>
        </p:nvGrpSpPr>
        <p:grpSpPr>
          <a:xfrm>
            <a:off x="688829" y="1410123"/>
            <a:ext cx="4510098" cy="3086100"/>
            <a:chOff x="0" y="0"/>
            <a:chExt cx="1187845" cy="812800"/>
          </a:xfrm>
        </p:grpSpPr>
        <p:sp>
          <p:nvSpPr>
            <p:cNvPr id="6" name="Freeform 6"/>
            <p:cNvSpPr/>
            <p:nvPr/>
          </p:nvSpPr>
          <p:spPr>
            <a:xfrm>
              <a:off x="0" y="0"/>
              <a:ext cx="1187845" cy="812800"/>
            </a:xfrm>
            <a:custGeom>
              <a:avLst/>
              <a:gdLst/>
              <a:ahLst/>
              <a:cxnLst/>
              <a:rect l="l" t="t" r="r" b="b"/>
              <a:pathLst>
                <a:path w="1187845" h="812800">
                  <a:moveTo>
                    <a:pt x="0" y="0"/>
                  </a:moveTo>
                  <a:lnTo>
                    <a:pt x="1187845" y="0"/>
                  </a:lnTo>
                  <a:lnTo>
                    <a:pt x="1187845" y="812800"/>
                  </a:lnTo>
                  <a:lnTo>
                    <a:pt x="0" y="812800"/>
                  </a:lnTo>
                  <a:close/>
                </a:path>
              </a:pathLst>
            </a:custGeom>
            <a:solidFill>
              <a:srgbClr val="2C05F2"/>
            </a:solidFill>
          </p:spPr>
          <p:txBody>
            <a:bodyPr/>
            <a:lstStyle/>
            <a:p>
              <a:endParaRPr lang="en-US"/>
            </a:p>
          </p:txBody>
        </p:sp>
        <p:sp>
          <p:nvSpPr>
            <p:cNvPr id="7" name="TextBox 7"/>
            <p:cNvSpPr txBox="1"/>
            <p:nvPr/>
          </p:nvSpPr>
          <p:spPr>
            <a:xfrm>
              <a:off x="0" y="19050"/>
              <a:ext cx="1187845" cy="793750"/>
            </a:xfrm>
            <a:prstGeom prst="rect">
              <a:avLst/>
            </a:prstGeom>
          </p:spPr>
          <p:txBody>
            <a:bodyPr lIns="50800" tIns="50800" rIns="50800" bIns="50800" rtlCol="0" anchor="ctr"/>
            <a:lstStyle/>
            <a:p>
              <a:pPr algn="ctr">
                <a:lnSpc>
                  <a:spcPts val="1841"/>
                </a:lnSpc>
              </a:pPr>
              <a:endParaRPr/>
            </a:p>
          </p:txBody>
        </p:sp>
      </p:grpSp>
      <p:sp>
        <p:nvSpPr>
          <p:cNvPr id="8" name="AutoShape 8"/>
          <p:cNvSpPr/>
          <p:nvPr/>
        </p:nvSpPr>
        <p:spPr>
          <a:xfrm>
            <a:off x="3389001" y="6326008"/>
            <a:ext cx="403067"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9" name="TextBox 9"/>
          <p:cNvSpPr txBox="1"/>
          <p:nvPr/>
        </p:nvSpPr>
        <p:spPr>
          <a:xfrm>
            <a:off x="688829" y="1616013"/>
            <a:ext cx="4705395" cy="2760045"/>
          </a:xfrm>
          <a:prstGeom prst="rect">
            <a:avLst/>
          </a:prstGeom>
        </p:spPr>
        <p:txBody>
          <a:bodyPr lIns="0" tIns="0" rIns="0" bIns="0" rtlCol="0" anchor="t">
            <a:spAutoFit/>
          </a:bodyPr>
          <a:lstStyle/>
          <a:p>
            <a:pPr algn="l">
              <a:lnSpc>
                <a:spcPts val="7175"/>
              </a:lnSpc>
            </a:pPr>
            <a:r>
              <a:rPr lang="en-US" sz="6768" b="1">
                <a:solidFill>
                  <a:srgbClr val="F7F9FC"/>
                </a:solidFill>
                <a:latin typeface="Montserrat Semi-Bold"/>
                <a:ea typeface="Montserrat Semi-Bold"/>
                <a:cs typeface="Montserrat Semi-Bold"/>
                <a:sym typeface="Montserrat Semi-Bold"/>
              </a:rPr>
              <a:t>Mapping ER-Diagram</a:t>
            </a:r>
          </a:p>
        </p:txBody>
      </p:sp>
      <p:sp>
        <p:nvSpPr>
          <p:cNvPr id="10" name="TextBox 10"/>
          <p:cNvSpPr txBox="1"/>
          <p:nvPr/>
        </p:nvSpPr>
        <p:spPr>
          <a:xfrm>
            <a:off x="0" y="5662787"/>
            <a:ext cx="6778003" cy="1320874"/>
          </a:xfrm>
          <a:prstGeom prst="rect">
            <a:avLst/>
          </a:prstGeom>
        </p:spPr>
        <p:txBody>
          <a:bodyPr lIns="0" tIns="0" rIns="0" bIns="0" rtlCol="0" anchor="t">
            <a:spAutoFit/>
          </a:bodyPr>
          <a:lstStyle/>
          <a:p>
            <a:pPr algn="l">
              <a:lnSpc>
                <a:spcPts val="3451"/>
              </a:lnSpc>
            </a:pPr>
            <a:r>
              <a:rPr lang="en-US" sz="2829" dirty="0">
                <a:solidFill>
                  <a:srgbClr val="000000"/>
                </a:solidFill>
                <a:latin typeface="Palatino Linotype" panose="02040502050505030304" pitchFamily="18" charset="0"/>
                <a:ea typeface="Proxima Nova"/>
                <a:cs typeface="Proxima Nova"/>
                <a:sym typeface="Proxima Nova"/>
              </a:rPr>
              <a:t>(</a:t>
            </a:r>
            <a:r>
              <a:rPr lang="en-US" sz="2829" dirty="0" err="1">
                <a:solidFill>
                  <a:srgbClr val="000000"/>
                </a:solidFill>
                <a:latin typeface="Palatino Linotype" panose="02040502050505030304" pitchFamily="18" charset="0"/>
                <a:ea typeface="Proxima Nova"/>
                <a:cs typeface="Proxima Nova"/>
                <a:sym typeface="Proxima Nova"/>
              </a:rPr>
              <a:t>Works_on</a:t>
            </a:r>
            <a:r>
              <a:rPr lang="en-US" sz="2829" dirty="0">
                <a:solidFill>
                  <a:srgbClr val="000000"/>
                </a:solidFill>
                <a:latin typeface="Palatino Linotype" panose="02040502050505030304" pitchFamily="18" charset="0"/>
                <a:ea typeface="Proxima Nova"/>
                <a:cs typeface="Proxima Nova"/>
                <a:sym typeface="Proxima Nova"/>
              </a:rPr>
              <a:t>) is the relationship between (Employee) and (Ship)     (</a:t>
            </a:r>
            <a:r>
              <a:rPr lang="en-US" sz="2829" dirty="0" err="1">
                <a:solidFill>
                  <a:srgbClr val="000000"/>
                </a:solidFill>
                <a:latin typeface="Palatino Linotype" panose="02040502050505030304" pitchFamily="18" charset="0"/>
                <a:ea typeface="Proxima Nova"/>
                <a:cs typeface="Proxima Nova"/>
                <a:sym typeface="Proxima Nova"/>
              </a:rPr>
              <a:t>m:n</a:t>
            </a:r>
            <a:r>
              <a:rPr lang="en-US" sz="2829" dirty="0">
                <a:solidFill>
                  <a:srgbClr val="000000"/>
                </a:solidFill>
                <a:latin typeface="Palatino Linotype" panose="02040502050505030304" pitchFamily="18" charset="0"/>
                <a:ea typeface="Proxima Nova"/>
                <a:cs typeface="Proxima Nova"/>
                <a:sym typeface="Proxima Nova"/>
              </a:rPr>
              <a:t>)</a:t>
            </a:r>
          </a:p>
          <a:p>
            <a:pPr algn="l">
              <a:lnSpc>
                <a:spcPts val="3329"/>
              </a:lnSpc>
            </a:pPr>
            <a:endParaRPr lang="en-US" sz="2829" dirty="0">
              <a:solidFill>
                <a:srgbClr val="000000"/>
              </a:solidFill>
              <a:latin typeface="Proxima Nova"/>
              <a:ea typeface="Proxima Nova"/>
              <a:cs typeface="Proxima Nova"/>
              <a:sym typeface="Proxima Nova"/>
            </a:endParaRPr>
          </a:p>
        </p:txBody>
      </p:sp>
      <p:pic>
        <p:nvPicPr>
          <p:cNvPr id="11" name="Picture 10" descr="A black and white logo&#10;&#10;Description automatically generated">
            <a:extLst>
              <a:ext uri="{FF2B5EF4-FFF2-40B4-BE49-F238E27FC236}">
                <a16:creationId xmlns:a16="http://schemas.microsoft.com/office/drawing/2014/main" id="{32B45543-D432-852C-9364-1B5EB306F6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8688295"/>
            <a:ext cx="1687458" cy="16710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dirty="0"/>
          </a:p>
        </p:txBody>
      </p:sp>
      <p:sp>
        <p:nvSpPr>
          <p:cNvPr id="3" name="TextBox 3"/>
          <p:cNvSpPr txBox="1"/>
          <p:nvPr/>
        </p:nvSpPr>
        <p:spPr>
          <a:xfrm>
            <a:off x="9394531" y="550243"/>
            <a:ext cx="6778003" cy="395429"/>
          </a:xfrm>
          <a:prstGeom prst="rect">
            <a:avLst/>
          </a:prstGeom>
        </p:spPr>
        <p:txBody>
          <a:bodyPr lIns="0" tIns="0" rIns="0" bIns="0" rtlCol="0" anchor="t">
            <a:spAutoFit/>
          </a:bodyPr>
          <a:lstStyle/>
          <a:p>
            <a:pPr algn="l">
              <a:lnSpc>
                <a:spcPts val="3329"/>
              </a:lnSpc>
            </a:pPr>
            <a:endParaRPr lang="en-US" sz="2729" dirty="0">
              <a:solidFill>
                <a:srgbClr val="000000"/>
              </a:solidFill>
              <a:latin typeface="Proxima Nova"/>
              <a:ea typeface="Proxima Nova"/>
              <a:cs typeface="Proxima Nova"/>
              <a:sym typeface="Proxima Nova"/>
            </a:endParaRPr>
          </a:p>
        </p:txBody>
      </p:sp>
      <p:sp>
        <p:nvSpPr>
          <p:cNvPr id="4" name="TextBox 4"/>
          <p:cNvSpPr txBox="1"/>
          <p:nvPr/>
        </p:nvSpPr>
        <p:spPr>
          <a:xfrm>
            <a:off x="3223702" y="1520089"/>
            <a:ext cx="6170829" cy="943100"/>
          </a:xfrm>
          <a:prstGeom prst="rect">
            <a:avLst/>
          </a:prstGeom>
        </p:spPr>
        <p:txBody>
          <a:bodyPr lIns="0" tIns="0" rIns="0" bIns="0" rtlCol="0" anchor="t">
            <a:spAutoFit/>
          </a:bodyPr>
          <a:lstStyle/>
          <a:p>
            <a:pPr algn="l">
              <a:lnSpc>
                <a:spcPts val="7175"/>
              </a:lnSpc>
            </a:pPr>
            <a:r>
              <a:rPr lang="en-US" sz="6768" b="1">
                <a:solidFill>
                  <a:srgbClr val="2C6AD3"/>
                </a:solidFill>
                <a:latin typeface="Montserrat Heavy"/>
                <a:ea typeface="Montserrat Heavy"/>
                <a:cs typeface="Montserrat Heavy"/>
                <a:sym typeface="Montserrat Heavy"/>
              </a:rPr>
              <a:t>SQL</a:t>
            </a:r>
            <a:endParaRPr lang="en-US" sz="6768" b="1" dirty="0">
              <a:solidFill>
                <a:srgbClr val="2C6AD3"/>
              </a:solidFill>
              <a:latin typeface="Montserrat Heavy"/>
              <a:ea typeface="Montserrat Heavy"/>
              <a:cs typeface="Montserrat Heavy"/>
              <a:sym typeface="Montserrat Heavy"/>
            </a:endParaRPr>
          </a:p>
        </p:txBody>
      </p:sp>
      <p:grpSp>
        <p:nvGrpSpPr>
          <p:cNvPr id="5" name="Group 5"/>
          <p:cNvGrpSpPr/>
          <p:nvPr/>
        </p:nvGrpSpPr>
        <p:grpSpPr>
          <a:xfrm>
            <a:off x="-15399227" y="2475874"/>
            <a:ext cx="21604407" cy="2094860"/>
            <a:chOff x="0" y="0"/>
            <a:chExt cx="5690050" cy="551733"/>
          </a:xfrm>
        </p:grpSpPr>
        <p:sp>
          <p:nvSpPr>
            <p:cNvPr id="6" name="Freeform 6"/>
            <p:cNvSpPr/>
            <p:nvPr/>
          </p:nvSpPr>
          <p:spPr>
            <a:xfrm>
              <a:off x="0" y="0"/>
              <a:ext cx="5690050" cy="551733"/>
            </a:xfrm>
            <a:custGeom>
              <a:avLst/>
              <a:gdLst/>
              <a:ahLst/>
              <a:cxnLst/>
              <a:rect l="l" t="t" r="r" b="b"/>
              <a:pathLst>
                <a:path w="5690050" h="551733">
                  <a:moveTo>
                    <a:pt x="0" y="0"/>
                  </a:moveTo>
                  <a:lnTo>
                    <a:pt x="5690050" y="0"/>
                  </a:lnTo>
                  <a:lnTo>
                    <a:pt x="5690050" y="551733"/>
                  </a:lnTo>
                  <a:lnTo>
                    <a:pt x="0" y="551733"/>
                  </a:lnTo>
                  <a:close/>
                </a:path>
              </a:pathLst>
            </a:custGeom>
            <a:solidFill>
              <a:srgbClr val="2C05F2"/>
            </a:solidFill>
          </p:spPr>
          <p:txBody>
            <a:bodyPr/>
            <a:lstStyle/>
            <a:p>
              <a:endParaRPr lang="en-US"/>
            </a:p>
          </p:txBody>
        </p:sp>
        <p:sp>
          <p:nvSpPr>
            <p:cNvPr id="7" name="TextBox 7"/>
            <p:cNvSpPr txBox="1"/>
            <p:nvPr/>
          </p:nvSpPr>
          <p:spPr>
            <a:xfrm>
              <a:off x="0" y="19050"/>
              <a:ext cx="5690050" cy="532683"/>
            </a:xfrm>
            <a:prstGeom prst="rect">
              <a:avLst/>
            </a:prstGeom>
          </p:spPr>
          <p:txBody>
            <a:bodyPr lIns="50800" tIns="50800" rIns="50800" bIns="50800" rtlCol="0" anchor="ctr"/>
            <a:lstStyle/>
            <a:p>
              <a:pPr algn="ctr">
                <a:lnSpc>
                  <a:spcPts val="1841"/>
                </a:lnSpc>
              </a:pPr>
              <a:r>
                <a:rPr lang="en-US" sz="1737" b="1">
                  <a:solidFill>
                    <a:srgbClr val="000000"/>
                  </a:solidFill>
                  <a:latin typeface="Montserrat Semi-Bold"/>
                  <a:ea typeface="Montserrat Semi-Bold"/>
                  <a:cs typeface="Montserrat Semi-Bold"/>
                  <a:sym typeface="Montserrat Semi-Bold"/>
                </a:rPr>
                <a:t>GBG</a:t>
              </a:r>
            </a:p>
          </p:txBody>
        </p:sp>
      </p:grpSp>
      <p:sp>
        <p:nvSpPr>
          <p:cNvPr id="8" name="TextBox 8"/>
          <p:cNvSpPr txBox="1"/>
          <p:nvPr/>
        </p:nvSpPr>
        <p:spPr>
          <a:xfrm>
            <a:off x="1230258" y="2608658"/>
            <a:ext cx="4705395" cy="1962076"/>
          </a:xfrm>
          <a:prstGeom prst="rect">
            <a:avLst/>
          </a:prstGeom>
        </p:spPr>
        <p:txBody>
          <a:bodyPr lIns="0" tIns="0" rIns="0" bIns="0" rtlCol="0" anchor="t">
            <a:spAutoFit/>
          </a:bodyPr>
          <a:lstStyle/>
          <a:p>
            <a:pPr algn="l">
              <a:lnSpc>
                <a:spcPts val="5055"/>
              </a:lnSpc>
            </a:pPr>
            <a:r>
              <a:rPr lang="en-US" sz="4769" b="1" dirty="0">
                <a:solidFill>
                  <a:srgbClr val="F7F9FC"/>
                </a:solidFill>
                <a:latin typeface="Montserrat Semi-Bold"/>
                <a:ea typeface="Montserrat Semi-Bold"/>
                <a:cs typeface="Montserrat Semi-Bold"/>
                <a:sym typeface="Montserrat Semi-Bold"/>
              </a:rPr>
              <a:t>Create and select  the Captain</a:t>
            </a:r>
          </a:p>
        </p:txBody>
      </p:sp>
      <p:pic>
        <p:nvPicPr>
          <p:cNvPr id="11" name="Picture 10">
            <a:extLst>
              <a:ext uri="{FF2B5EF4-FFF2-40B4-BE49-F238E27FC236}">
                <a16:creationId xmlns:a16="http://schemas.microsoft.com/office/drawing/2014/main" id="{FCCA84DC-741B-46B6-7A52-39CBA09822F8}"/>
              </a:ext>
            </a:extLst>
          </p:cNvPr>
          <p:cNvPicPr>
            <a:picLocks noChangeAspect="1"/>
          </p:cNvPicPr>
          <p:nvPr/>
        </p:nvPicPr>
        <p:blipFill>
          <a:blip r:embed="rId3"/>
          <a:stretch>
            <a:fillRect/>
          </a:stretch>
        </p:blipFill>
        <p:spPr>
          <a:xfrm>
            <a:off x="8686800" y="140157"/>
            <a:ext cx="7485734" cy="3711211"/>
          </a:xfrm>
          <a:prstGeom prst="rect">
            <a:avLst/>
          </a:prstGeom>
        </p:spPr>
      </p:pic>
      <p:pic>
        <p:nvPicPr>
          <p:cNvPr id="13" name="Picture 12">
            <a:extLst>
              <a:ext uri="{FF2B5EF4-FFF2-40B4-BE49-F238E27FC236}">
                <a16:creationId xmlns:a16="http://schemas.microsoft.com/office/drawing/2014/main" id="{83AFEC1C-C7C8-55BE-C717-4A1430038142}"/>
              </a:ext>
            </a:extLst>
          </p:cNvPr>
          <p:cNvPicPr>
            <a:picLocks noChangeAspect="1"/>
          </p:cNvPicPr>
          <p:nvPr/>
        </p:nvPicPr>
        <p:blipFill>
          <a:blip r:embed="rId4"/>
          <a:stretch>
            <a:fillRect/>
          </a:stretch>
        </p:blipFill>
        <p:spPr>
          <a:xfrm>
            <a:off x="6474708" y="3991525"/>
            <a:ext cx="11083772" cy="5827606"/>
          </a:xfrm>
          <a:prstGeom prst="rect">
            <a:avLst/>
          </a:prstGeom>
        </p:spPr>
      </p:pic>
      <p:pic>
        <p:nvPicPr>
          <p:cNvPr id="15" name="Picture 14" descr="A black and white logo&#10;&#10;Description automatically generated">
            <a:extLst>
              <a:ext uri="{FF2B5EF4-FFF2-40B4-BE49-F238E27FC236}">
                <a16:creationId xmlns:a16="http://schemas.microsoft.com/office/drawing/2014/main" id="{304D07D9-1C09-53F2-AC25-86A4A5344D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8688295"/>
            <a:ext cx="1687458" cy="16710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15295291" y="2463189"/>
            <a:ext cx="21604407" cy="2094860"/>
            <a:chOff x="0" y="0"/>
            <a:chExt cx="5690050" cy="551733"/>
          </a:xfrm>
        </p:grpSpPr>
        <p:sp>
          <p:nvSpPr>
            <p:cNvPr id="4" name="Freeform 4"/>
            <p:cNvSpPr/>
            <p:nvPr/>
          </p:nvSpPr>
          <p:spPr>
            <a:xfrm>
              <a:off x="0" y="0"/>
              <a:ext cx="5690050" cy="551733"/>
            </a:xfrm>
            <a:custGeom>
              <a:avLst/>
              <a:gdLst/>
              <a:ahLst/>
              <a:cxnLst/>
              <a:rect l="l" t="t" r="r" b="b"/>
              <a:pathLst>
                <a:path w="5690050" h="551733">
                  <a:moveTo>
                    <a:pt x="0" y="0"/>
                  </a:moveTo>
                  <a:lnTo>
                    <a:pt x="5690050" y="0"/>
                  </a:lnTo>
                  <a:lnTo>
                    <a:pt x="5690050" y="551733"/>
                  </a:lnTo>
                  <a:lnTo>
                    <a:pt x="0" y="551733"/>
                  </a:lnTo>
                  <a:close/>
                </a:path>
              </a:pathLst>
            </a:custGeom>
            <a:solidFill>
              <a:srgbClr val="2C05F2"/>
            </a:solidFill>
          </p:spPr>
          <p:txBody>
            <a:bodyPr/>
            <a:lstStyle/>
            <a:p>
              <a:endParaRPr lang="en-US"/>
            </a:p>
          </p:txBody>
        </p:sp>
        <p:sp>
          <p:nvSpPr>
            <p:cNvPr id="5" name="TextBox 5"/>
            <p:cNvSpPr txBox="1"/>
            <p:nvPr/>
          </p:nvSpPr>
          <p:spPr>
            <a:xfrm>
              <a:off x="0" y="19050"/>
              <a:ext cx="5690050" cy="532683"/>
            </a:xfrm>
            <a:prstGeom prst="rect">
              <a:avLst/>
            </a:prstGeom>
          </p:spPr>
          <p:txBody>
            <a:bodyPr lIns="50800" tIns="50800" rIns="50800" bIns="50800" rtlCol="0" anchor="ctr"/>
            <a:lstStyle/>
            <a:p>
              <a:pPr algn="ctr">
                <a:lnSpc>
                  <a:spcPts val="1841"/>
                </a:lnSpc>
              </a:pPr>
              <a:r>
                <a:rPr lang="en-US" sz="1737" b="1">
                  <a:solidFill>
                    <a:srgbClr val="000000"/>
                  </a:solidFill>
                  <a:latin typeface="Montserrat Semi-Bold"/>
                  <a:ea typeface="Montserrat Semi-Bold"/>
                  <a:cs typeface="Montserrat Semi-Bold"/>
                  <a:sym typeface="Montserrat Semi-Bold"/>
                </a:rPr>
                <a:t>GBG</a:t>
              </a:r>
            </a:p>
          </p:txBody>
        </p:sp>
      </p:grpSp>
      <p:sp>
        <p:nvSpPr>
          <p:cNvPr id="6" name="TextBox 6"/>
          <p:cNvSpPr txBox="1"/>
          <p:nvPr/>
        </p:nvSpPr>
        <p:spPr>
          <a:xfrm>
            <a:off x="1230258" y="2608658"/>
            <a:ext cx="4705395" cy="1308050"/>
          </a:xfrm>
          <a:prstGeom prst="rect">
            <a:avLst/>
          </a:prstGeom>
        </p:spPr>
        <p:txBody>
          <a:bodyPr lIns="0" tIns="0" rIns="0" bIns="0" rtlCol="0" anchor="t">
            <a:spAutoFit/>
          </a:bodyPr>
          <a:lstStyle/>
          <a:p>
            <a:pPr algn="l">
              <a:lnSpc>
                <a:spcPts val="5055"/>
              </a:lnSpc>
            </a:pPr>
            <a:r>
              <a:rPr lang="en-US" sz="4769" b="1" dirty="0">
                <a:solidFill>
                  <a:srgbClr val="F7F9FC"/>
                </a:solidFill>
                <a:latin typeface="Montserrat Semi-Bold"/>
                <a:ea typeface="Montserrat Semi-Bold"/>
                <a:cs typeface="Montserrat Semi-Bold"/>
                <a:sym typeface="Montserrat Semi-Bold"/>
              </a:rPr>
              <a:t>Create and select the Ship</a:t>
            </a:r>
          </a:p>
        </p:txBody>
      </p:sp>
      <p:sp>
        <p:nvSpPr>
          <p:cNvPr id="7" name="TextBox 7"/>
          <p:cNvSpPr txBox="1"/>
          <p:nvPr/>
        </p:nvSpPr>
        <p:spPr>
          <a:xfrm>
            <a:off x="3223702" y="1520089"/>
            <a:ext cx="6170829" cy="943100"/>
          </a:xfrm>
          <a:prstGeom prst="rect">
            <a:avLst/>
          </a:prstGeom>
        </p:spPr>
        <p:txBody>
          <a:bodyPr lIns="0" tIns="0" rIns="0" bIns="0" rtlCol="0" anchor="t">
            <a:spAutoFit/>
          </a:bodyPr>
          <a:lstStyle/>
          <a:p>
            <a:pPr algn="l">
              <a:lnSpc>
                <a:spcPts val="7175"/>
              </a:lnSpc>
            </a:pPr>
            <a:r>
              <a:rPr lang="en-US" sz="6768" b="1">
                <a:solidFill>
                  <a:srgbClr val="2C6AD3"/>
                </a:solidFill>
                <a:latin typeface="Montserrat Heavy"/>
                <a:ea typeface="Montserrat Heavy"/>
                <a:cs typeface="Montserrat Heavy"/>
                <a:sym typeface="Montserrat Heavy"/>
              </a:rPr>
              <a:t>SQL</a:t>
            </a:r>
          </a:p>
        </p:txBody>
      </p:sp>
      <p:sp>
        <p:nvSpPr>
          <p:cNvPr id="9" name="TextBox 9"/>
          <p:cNvSpPr txBox="1"/>
          <p:nvPr/>
        </p:nvSpPr>
        <p:spPr>
          <a:xfrm>
            <a:off x="9007747" y="4973176"/>
            <a:ext cx="7875358" cy="961802"/>
          </a:xfrm>
          <a:prstGeom prst="rect">
            <a:avLst/>
          </a:prstGeom>
        </p:spPr>
        <p:txBody>
          <a:bodyPr lIns="0" tIns="0" rIns="0" bIns="0" rtlCol="0" anchor="t">
            <a:spAutoFit/>
          </a:bodyPr>
          <a:lstStyle/>
          <a:p>
            <a:pPr algn="l">
              <a:lnSpc>
                <a:spcPts val="2542"/>
              </a:lnSpc>
            </a:pPr>
            <a:endParaRPr lang="en-US" sz="2483" dirty="0">
              <a:solidFill>
                <a:srgbClr val="000000"/>
              </a:solidFill>
              <a:latin typeface="Proxima Nova"/>
              <a:ea typeface="Proxima Nova"/>
              <a:cs typeface="Proxima Nova"/>
              <a:sym typeface="Proxima Nova"/>
            </a:endParaRPr>
          </a:p>
          <a:p>
            <a:pPr algn="l">
              <a:lnSpc>
                <a:spcPts val="2542"/>
              </a:lnSpc>
            </a:pPr>
            <a:endParaRPr lang="en-US" sz="2483" dirty="0">
              <a:solidFill>
                <a:srgbClr val="000000"/>
              </a:solidFill>
              <a:latin typeface="Proxima Nova"/>
              <a:ea typeface="Proxima Nova"/>
              <a:cs typeface="Proxima Nova"/>
              <a:sym typeface="Proxima Nova"/>
            </a:endParaRPr>
          </a:p>
          <a:p>
            <a:pPr algn="l">
              <a:lnSpc>
                <a:spcPts val="2542"/>
              </a:lnSpc>
            </a:pPr>
            <a:endParaRPr lang="en-US" sz="2483" dirty="0">
              <a:solidFill>
                <a:srgbClr val="000000"/>
              </a:solidFill>
              <a:latin typeface="Proxima Nova"/>
              <a:ea typeface="Proxima Nova"/>
              <a:cs typeface="Proxima Nova"/>
              <a:sym typeface="Proxima Nova"/>
            </a:endParaRPr>
          </a:p>
        </p:txBody>
      </p:sp>
      <p:pic>
        <p:nvPicPr>
          <p:cNvPr id="11" name="Picture 10">
            <a:extLst>
              <a:ext uri="{FF2B5EF4-FFF2-40B4-BE49-F238E27FC236}">
                <a16:creationId xmlns:a16="http://schemas.microsoft.com/office/drawing/2014/main" id="{19884A9D-7DC4-9B87-0EA4-7EA769150037}"/>
              </a:ext>
            </a:extLst>
          </p:cNvPr>
          <p:cNvPicPr>
            <a:picLocks noChangeAspect="1"/>
          </p:cNvPicPr>
          <p:nvPr/>
        </p:nvPicPr>
        <p:blipFill>
          <a:blip r:embed="rId3"/>
          <a:stretch>
            <a:fillRect/>
          </a:stretch>
        </p:blipFill>
        <p:spPr>
          <a:xfrm>
            <a:off x="8077200" y="4008809"/>
            <a:ext cx="9525000" cy="5677192"/>
          </a:xfrm>
          <a:prstGeom prst="rect">
            <a:avLst/>
          </a:prstGeom>
        </p:spPr>
      </p:pic>
      <p:pic>
        <p:nvPicPr>
          <p:cNvPr id="13" name="Picture 12">
            <a:extLst>
              <a:ext uri="{FF2B5EF4-FFF2-40B4-BE49-F238E27FC236}">
                <a16:creationId xmlns:a16="http://schemas.microsoft.com/office/drawing/2014/main" id="{AC85E4A1-F993-B274-36E1-ABE9A10420B1}"/>
              </a:ext>
            </a:extLst>
          </p:cNvPr>
          <p:cNvPicPr>
            <a:picLocks noChangeAspect="1"/>
          </p:cNvPicPr>
          <p:nvPr/>
        </p:nvPicPr>
        <p:blipFill>
          <a:blip r:embed="rId4"/>
          <a:stretch>
            <a:fillRect/>
          </a:stretch>
        </p:blipFill>
        <p:spPr>
          <a:xfrm>
            <a:off x="9144000" y="706644"/>
            <a:ext cx="6477000" cy="2836655"/>
          </a:xfrm>
          <a:prstGeom prst="rect">
            <a:avLst/>
          </a:prstGeom>
        </p:spPr>
      </p:pic>
      <p:pic>
        <p:nvPicPr>
          <p:cNvPr id="14" name="Picture 13" descr="A black and white logo&#10;&#10;Description automatically generated">
            <a:extLst>
              <a:ext uri="{FF2B5EF4-FFF2-40B4-BE49-F238E27FC236}">
                <a16:creationId xmlns:a16="http://schemas.microsoft.com/office/drawing/2014/main" id="{075C57E4-69EA-C292-8074-02B4E44390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8688295"/>
            <a:ext cx="1687458" cy="16710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TextBox 3"/>
          <p:cNvSpPr txBox="1"/>
          <p:nvPr/>
        </p:nvSpPr>
        <p:spPr>
          <a:xfrm>
            <a:off x="3223702" y="1520089"/>
            <a:ext cx="6170829" cy="943100"/>
          </a:xfrm>
          <a:prstGeom prst="rect">
            <a:avLst/>
          </a:prstGeom>
        </p:spPr>
        <p:txBody>
          <a:bodyPr lIns="0" tIns="0" rIns="0" bIns="0" rtlCol="0" anchor="t">
            <a:spAutoFit/>
          </a:bodyPr>
          <a:lstStyle/>
          <a:p>
            <a:pPr algn="l">
              <a:lnSpc>
                <a:spcPts val="7175"/>
              </a:lnSpc>
            </a:pPr>
            <a:r>
              <a:rPr lang="en-US" sz="6768" b="1">
                <a:solidFill>
                  <a:srgbClr val="2C6AD3"/>
                </a:solidFill>
                <a:latin typeface="Montserrat Heavy"/>
                <a:ea typeface="Montserrat Heavy"/>
                <a:cs typeface="Montserrat Heavy"/>
                <a:sym typeface="Montserrat Heavy"/>
              </a:rPr>
              <a:t>SQL</a:t>
            </a:r>
          </a:p>
        </p:txBody>
      </p:sp>
      <p:grpSp>
        <p:nvGrpSpPr>
          <p:cNvPr id="4" name="Group 4"/>
          <p:cNvGrpSpPr/>
          <p:nvPr/>
        </p:nvGrpSpPr>
        <p:grpSpPr>
          <a:xfrm>
            <a:off x="-15295291" y="2463189"/>
            <a:ext cx="21604407" cy="2094860"/>
            <a:chOff x="0" y="0"/>
            <a:chExt cx="5690050" cy="551733"/>
          </a:xfrm>
        </p:grpSpPr>
        <p:sp>
          <p:nvSpPr>
            <p:cNvPr id="5" name="Freeform 5"/>
            <p:cNvSpPr/>
            <p:nvPr/>
          </p:nvSpPr>
          <p:spPr>
            <a:xfrm>
              <a:off x="0" y="0"/>
              <a:ext cx="5690050" cy="551733"/>
            </a:xfrm>
            <a:custGeom>
              <a:avLst/>
              <a:gdLst/>
              <a:ahLst/>
              <a:cxnLst/>
              <a:rect l="l" t="t" r="r" b="b"/>
              <a:pathLst>
                <a:path w="5690050" h="551733">
                  <a:moveTo>
                    <a:pt x="0" y="0"/>
                  </a:moveTo>
                  <a:lnTo>
                    <a:pt x="5690050" y="0"/>
                  </a:lnTo>
                  <a:lnTo>
                    <a:pt x="5690050" y="551733"/>
                  </a:lnTo>
                  <a:lnTo>
                    <a:pt x="0" y="551733"/>
                  </a:lnTo>
                  <a:close/>
                </a:path>
              </a:pathLst>
            </a:custGeom>
            <a:solidFill>
              <a:srgbClr val="2C05F2"/>
            </a:solidFill>
          </p:spPr>
          <p:txBody>
            <a:bodyPr/>
            <a:lstStyle/>
            <a:p>
              <a:endParaRPr lang="en-US"/>
            </a:p>
          </p:txBody>
        </p:sp>
        <p:sp>
          <p:nvSpPr>
            <p:cNvPr id="6" name="TextBox 6"/>
            <p:cNvSpPr txBox="1"/>
            <p:nvPr/>
          </p:nvSpPr>
          <p:spPr>
            <a:xfrm>
              <a:off x="0" y="19050"/>
              <a:ext cx="5690050" cy="532683"/>
            </a:xfrm>
            <a:prstGeom prst="rect">
              <a:avLst/>
            </a:prstGeom>
          </p:spPr>
          <p:txBody>
            <a:bodyPr lIns="50800" tIns="50800" rIns="50800" bIns="50800" rtlCol="0" anchor="ctr"/>
            <a:lstStyle/>
            <a:p>
              <a:pPr algn="ctr">
                <a:lnSpc>
                  <a:spcPts val="1841"/>
                </a:lnSpc>
              </a:pPr>
              <a:r>
                <a:rPr lang="en-US" sz="1737" b="1">
                  <a:solidFill>
                    <a:srgbClr val="000000"/>
                  </a:solidFill>
                  <a:latin typeface="Montserrat Semi-Bold"/>
                  <a:ea typeface="Montserrat Semi-Bold"/>
                  <a:cs typeface="Montserrat Semi-Bold"/>
                  <a:sym typeface="Montserrat Semi-Bold"/>
                </a:rPr>
                <a:t>GBG</a:t>
              </a:r>
            </a:p>
          </p:txBody>
        </p:sp>
      </p:grpSp>
      <p:sp>
        <p:nvSpPr>
          <p:cNvPr id="7" name="TextBox 7"/>
          <p:cNvSpPr txBox="1"/>
          <p:nvPr/>
        </p:nvSpPr>
        <p:spPr>
          <a:xfrm>
            <a:off x="1252967" y="2529864"/>
            <a:ext cx="4705395" cy="1962076"/>
          </a:xfrm>
          <a:prstGeom prst="rect">
            <a:avLst/>
          </a:prstGeom>
        </p:spPr>
        <p:txBody>
          <a:bodyPr lIns="0" tIns="0" rIns="0" bIns="0" rtlCol="0" anchor="t">
            <a:spAutoFit/>
          </a:bodyPr>
          <a:lstStyle/>
          <a:p>
            <a:pPr algn="l">
              <a:lnSpc>
                <a:spcPts val="5055"/>
              </a:lnSpc>
            </a:pPr>
            <a:r>
              <a:rPr lang="en-US" sz="4769" b="1" dirty="0">
                <a:solidFill>
                  <a:srgbClr val="F7F9FC"/>
                </a:solidFill>
                <a:latin typeface="Montserrat Semi-Bold"/>
                <a:ea typeface="Montserrat Semi-Bold"/>
                <a:cs typeface="Montserrat Semi-Bold"/>
                <a:sym typeface="Montserrat Semi-Bold"/>
              </a:rPr>
              <a:t>Create and select the Employee</a:t>
            </a:r>
          </a:p>
        </p:txBody>
      </p:sp>
      <p:pic>
        <p:nvPicPr>
          <p:cNvPr id="11" name="Picture 10">
            <a:extLst>
              <a:ext uri="{FF2B5EF4-FFF2-40B4-BE49-F238E27FC236}">
                <a16:creationId xmlns:a16="http://schemas.microsoft.com/office/drawing/2014/main" id="{47D6F472-DA35-EF9C-1F77-CA3EAD2BD01B}"/>
              </a:ext>
            </a:extLst>
          </p:cNvPr>
          <p:cNvPicPr>
            <a:picLocks noChangeAspect="1"/>
          </p:cNvPicPr>
          <p:nvPr/>
        </p:nvPicPr>
        <p:blipFill>
          <a:blip r:embed="rId3"/>
          <a:stretch>
            <a:fillRect/>
          </a:stretch>
        </p:blipFill>
        <p:spPr>
          <a:xfrm>
            <a:off x="8839200" y="452794"/>
            <a:ext cx="6682298" cy="3298153"/>
          </a:xfrm>
          <a:prstGeom prst="rect">
            <a:avLst/>
          </a:prstGeom>
        </p:spPr>
      </p:pic>
      <p:pic>
        <p:nvPicPr>
          <p:cNvPr id="13" name="Picture 12">
            <a:extLst>
              <a:ext uri="{FF2B5EF4-FFF2-40B4-BE49-F238E27FC236}">
                <a16:creationId xmlns:a16="http://schemas.microsoft.com/office/drawing/2014/main" id="{FEB037F5-AF45-8681-A54F-E72E4F16B0A3}"/>
              </a:ext>
            </a:extLst>
          </p:cNvPr>
          <p:cNvPicPr>
            <a:picLocks noChangeAspect="1"/>
          </p:cNvPicPr>
          <p:nvPr/>
        </p:nvPicPr>
        <p:blipFill>
          <a:blip r:embed="rId4"/>
          <a:stretch>
            <a:fillRect/>
          </a:stretch>
        </p:blipFill>
        <p:spPr>
          <a:xfrm>
            <a:off x="6477000" y="4203741"/>
            <a:ext cx="11525999" cy="5677192"/>
          </a:xfrm>
          <a:prstGeom prst="rect">
            <a:avLst/>
          </a:prstGeom>
        </p:spPr>
      </p:pic>
      <p:pic>
        <p:nvPicPr>
          <p:cNvPr id="14" name="Picture 13" descr="A black and white logo&#10;&#10;Description automatically generated">
            <a:extLst>
              <a:ext uri="{FF2B5EF4-FFF2-40B4-BE49-F238E27FC236}">
                <a16:creationId xmlns:a16="http://schemas.microsoft.com/office/drawing/2014/main" id="{F31D4C49-52B4-C03B-18C5-E4FA27D140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8688295"/>
            <a:ext cx="1687458" cy="16710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E98A7E9194B3E4C8A9421B11433808A" ma:contentTypeVersion="4" ma:contentTypeDescription="Create a new document." ma:contentTypeScope="" ma:versionID="0cc5a673e712f8aa24719839764e38f5">
  <xsd:schema xmlns:xsd="http://www.w3.org/2001/XMLSchema" xmlns:xs="http://www.w3.org/2001/XMLSchema" xmlns:p="http://schemas.microsoft.com/office/2006/metadata/properties" xmlns:ns3="ea9e0d8b-135c-419f-835a-1100c6ba3883" targetNamespace="http://schemas.microsoft.com/office/2006/metadata/properties" ma:root="true" ma:fieldsID="934cf951f648ea0cb607da9cf5dd2cf2" ns3:_="">
    <xsd:import namespace="ea9e0d8b-135c-419f-835a-1100c6ba3883"/>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9e0d8b-135c-419f-835a-1100c6ba38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675E81-2E62-404E-B945-D0BDF052B9B8}">
  <ds:schemaRefs>
    <ds:schemaRef ds:uri="http://schemas.microsoft.com/sharepoint/v3/contenttype/forms"/>
  </ds:schemaRefs>
</ds:datastoreItem>
</file>

<file path=customXml/itemProps2.xml><?xml version="1.0" encoding="utf-8"?>
<ds:datastoreItem xmlns:ds="http://schemas.openxmlformats.org/officeDocument/2006/customXml" ds:itemID="{984A8927-DE04-475E-8463-E6C44B819F27}">
  <ds:schemaRefs>
    <ds:schemaRef ds:uri="http://purl.org/dc/dcmitype/"/>
    <ds:schemaRef ds:uri="ea9e0d8b-135c-419f-835a-1100c6ba3883"/>
    <ds:schemaRef ds:uri="http://schemas.microsoft.com/office/infopath/2007/PartnerControls"/>
    <ds:schemaRef ds:uri="http://purl.org/dc/elements/1.1/"/>
    <ds:schemaRef ds:uri="http://purl.org/dc/terms/"/>
    <ds:schemaRef ds:uri="http://schemas.microsoft.com/office/2006/metadata/properties"/>
    <ds:schemaRef ds:uri="http://www.w3.org/XML/1998/namespace"/>
    <ds:schemaRef ds:uri="http://schemas.microsoft.com/office/2006/documentManagement/types"/>
    <ds:schemaRef ds:uri="http://schemas.openxmlformats.org/package/2006/metadata/core-properties"/>
  </ds:schemaRefs>
</ds:datastoreItem>
</file>

<file path=customXml/itemProps3.xml><?xml version="1.0" encoding="utf-8"?>
<ds:datastoreItem xmlns:ds="http://schemas.openxmlformats.org/officeDocument/2006/customXml" ds:itemID="{93BF6E22-8245-404B-ACE3-B7CC551DF1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a9e0d8b-135c-419f-835a-1100c6ba38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183</TotalTime>
  <Words>432</Words>
  <Application>Microsoft Office PowerPoint</Application>
  <PresentationFormat>Custom</PresentationFormat>
  <Paragraphs>73</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Palatino Linotype</vt:lpstr>
      <vt:lpstr>Perpetua</vt:lpstr>
      <vt:lpstr>Montserrat Semi-Bold</vt:lpstr>
      <vt:lpstr>Montserrat Ultra-Bold</vt:lpstr>
      <vt:lpstr>Calibri</vt:lpstr>
      <vt:lpstr>Arial</vt:lpstr>
      <vt:lpstr>Montserrat Heavy</vt:lpstr>
      <vt:lpstr>Proxima Nova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Wave</dc:title>
  <dc:creator>Shahd gebriel</dc:creator>
  <cp:lastModifiedBy>Shahd Gebriel</cp:lastModifiedBy>
  <cp:revision>7</cp:revision>
  <dcterms:created xsi:type="dcterms:W3CDTF">2006-08-16T00:00:00Z</dcterms:created>
  <dcterms:modified xsi:type="dcterms:W3CDTF">2024-12-20T19:39:52Z</dcterms:modified>
  <dc:identifier>DAGZ0joj97Y</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0x0101005E98A7E9194B3E4C8A9421B11433808A</vt:lpwstr>
  </property>
</Properties>
</file>